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71" r:id="rId3"/>
    <p:sldId id="316" r:id="rId4"/>
    <p:sldId id="372" r:id="rId5"/>
    <p:sldId id="373" r:id="rId6"/>
    <p:sldId id="412" r:id="rId7"/>
    <p:sldId id="385" r:id="rId8"/>
    <p:sldId id="390" r:id="rId9"/>
    <p:sldId id="391" r:id="rId10"/>
    <p:sldId id="392" r:id="rId11"/>
    <p:sldId id="393" r:id="rId12"/>
    <p:sldId id="386" r:id="rId13"/>
    <p:sldId id="387" r:id="rId14"/>
    <p:sldId id="394" r:id="rId15"/>
    <p:sldId id="395" r:id="rId16"/>
    <p:sldId id="380" r:id="rId17"/>
    <p:sldId id="396" r:id="rId18"/>
    <p:sldId id="397" r:id="rId19"/>
    <p:sldId id="398" r:id="rId20"/>
    <p:sldId id="399" r:id="rId21"/>
    <p:sldId id="374" r:id="rId22"/>
    <p:sldId id="375" r:id="rId23"/>
    <p:sldId id="376" r:id="rId24"/>
    <p:sldId id="382" r:id="rId25"/>
    <p:sldId id="413" r:id="rId26"/>
    <p:sldId id="414" r:id="rId27"/>
    <p:sldId id="383" r:id="rId28"/>
    <p:sldId id="415" r:id="rId29"/>
    <p:sldId id="381" r:id="rId30"/>
    <p:sldId id="377" r:id="rId31"/>
    <p:sldId id="400" r:id="rId32"/>
    <p:sldId id="401" r:id="rId33"/>
    <p:sldId id="378" r:id="rId34"/>
    <p:sldId id="379" r:id="rId35"/>
    <p:sldId id="402" r:id="rId36"/>
    <p:sldId id="403" r:id="rId37"/>
    <p:sldId id="384" r:id="rId38"/>
    <p:sldId id="404" r:id="rId39"/>
    <p:sldId id="405" r:id="rId40"/>
    <p:sldId id="406" r:id="rId41"/>
    <p:sldId id="408" r:id="rId42"/>
    <p:sldId id="409" r:id="rId43"/>
    <p:sldId id="407" r:id="rId44"/>
    <p:sldId id="410" r:id="rId45"/>
    <p:sldId id="411" r:id="rId46"/>
    <p:sldId id="388" r:id="rId47"/>
    <p:sldId id="38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3CDDD"/>
    <a:srgbClr val="385D8A"/>
    <a:srgbClr val="FF0000"/>
    <a:srgbClr val="FFFFFF"/>
    <a:srgbClr val="F3F3F3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635" autoAdjust="0"/>
  </p:normalViewPr>
  <p:slideViewPr>
    <p:cSldViewPr>
      <p:cViewPr varScale="1">
        <p:scale>
          <a:sx n="97" d="100"/>
          <a:sy n="97" d="100"/>
        </p:scale>
        <p:origin x="-12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6F4D3-57C1-5F4D-A52E-3E64C821DFC9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DBE39-B30B-204C-B56A-F67E43DA9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68A8-7215-42C4-B568-0663A88D982B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83526-4707-42F5-AF1A-E5B3558AC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There is some structure behind OPM, and to understand where we go, we need to understand</a:t>
            </a:r>
            <a:r>
              <a:rPr lang="en-US" baseline="0" dirty="0" smtClean="0"/>
              <a:t> the structure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At the lowest level, the Core OPM model, with the constructs I identified here.</a:t>
            </a:r>
          </a:p>
          <a:p>
            <a:pPr lvl="0">
              <a:buFont typeface="Arial"/>
              <a:buChar char="•"/>
            </a:pPr>
            <a:r>
              <a:rPr lang="en-US" baseline="0" dirty="0" smtClean="0"/>
              <a:t> I also anticipate that OPM must specific what signatures are</a:t>
            </a:r>
          </a:p>
          <a:p>
            <a:pPr lvl="0">
              <a:buFont typeface="Arial"/>
              <a:buChar char="•"/>
            </a:pPr>
            <a:endParaRPr lang="en-US" baseline="0" dirty="0" smtClean="0"/>
          </a:p>
          <a:p>
            <a:pPr lvl="0">
              <a:buFont typeface="Arial"/>
              <a:buChar char="•"/>
            </a:pPr>
            <a:r>
              <a:rPr lang="en-US" baseline="0" dirty="0" smtClean="0"/>
              <a:t> Some guidelines are also needed to make it a useful model, in terms of collections and attribution</a:t>
            </a:r>
          </a:p>
          <a:p>
            <a:pPr lvl="0">
              <a:buFont typeface="Arial"/>
              <a:buChar char="•"/>
            </a:pPr>
            <a:endParaRPr lang="en-US" baseline="0" dirty="0" smtClean="0"/>
          </a:p>
          <a:p>
            <a:pPr lvl="0">
              <a:buFont typeface="Arial"/>
              <a:buChar char="•"/>
            </a:pPr>
            <a:r>
              <a:rPr lang="en-US" baseline="0" dirty="0" smtClean="0"/>
              <a:t> Separately, we need to serialize OPM (so called technology bindings). Currently, we have two proposals for XML and RDF, but others are interesting such as JSON</a:t>
            </a:r>
          </a:p>
          <a:p>
            <a:pPr lvl="0">
              <a:buFont typeface="Arial"/>
              <a:buChar char="•"/>
            </a:pPr>
            <a:endParaRPr lang="en-US" baseline="0" dirty="0" smtClean="0"/>
          </a:p>
          <a:p>
            <a:pPr lvl="0">
              <a:buFont typeface="Arial"/>
              <a:buChar char="•"/>
            </a:pPr>
            <a:r>
              <a:rPr lang="en-US" baseline="0" dirty="0" smtClean="0"/>
              <a:t> It then needs to be specialized for domain specific uses. Two important ones: workflow and the Web</a:t>
            </a:r>
          </a:p>
          <a:p>
            <a:pPr lvl="0">
              <a:buFont typeface="Arial"/>
              <a:buChar char="•"/>
            </a:pPr>
            <a:endParaRPr lang="en-US" baseline="0" dirty="0" smtClean="0"/>
          </a:p>
          <a:p>
            <a:pPr lvl="0">
              <a:buFont typeface="Arial"/>
              <a:buChar char="•"/>
            </a:pPr>
            <a:r>
              <a:rPr lang="en-US" baseline="0" dirty="0" smtClean="0"/>
              <a:t> Finally, if you believe in the Open Provenance Vision, there are other questions: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How do we assert and record provenance?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How do we query it?</a:t>
            </a:r>
          </a:p>
          <a:p>
            <a:pPr lvl="1">
              <a:buFont typeface="Arial"/>
              <a:buChar char="•"/>
            </a:pPr>
            <a:endParaRPr lang="en-US" baseline="0" dirty="0" smtClean="0"/>
          </a:p>
          <a:p>
            <a:pPr lvl="1">
              <a:buFont typeface="Arial"/>
              <a:buChar char="•"/>
            </a:pPr>
            <a:r>
              <a:rPr lang="en-US" baseline="0" dirty="0" smtClean="0"/>
              <a:t> APIs a required for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40E39-65DE-6045-B976-9F10FBBE50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 different</a:t>
            </a:r>
            <a:r>
              <a:rPr lang="en-US" baseline="0" dirty="0" smtClean="0"/>
              <a:t> descriptions, or levels of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3526-4707-42F5-AF1A-E5B3558ACE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It is crucial to have some</a:t>
            </a:r>
            <a:r>
              <a:rPr lang="en-US" baseline="0" dirty="0" smtClean="0"/>
              <a:t> information about who makes provenance assertions, it can help a </a:t>
            </a:r>
            <a:r>
              <a:rPr lang="en-US" baseline="0" dirty="0" err="1" smtClean="0"/>
              <a:t>reasoner</a:t>
            </a:r>
            <a:r>
              <a:rPr lang="en-US" baseline="0" dirty="0" smtClean="0"/>
              <a:t> to decide whether provenance is authoritative or whether it can be trusted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 OPM does not say how to do this, but it offers the framework to express it.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 Currently two independent efforts by Jim and team and myself, which should be consolidated in an agreed profile.</a:t>
            </a:r>
          </a:p>
          <a:p>
            <a:pPr>
              <a:buFont typeface="Arial"/>
              <a:buChar char="•"/>
            </a:pPr>
            <a:endParaRPr lang="en-US" baseline="0" dirty="0" smtClean="0"/>
          </a:p>
          <a:p>
            <a:pPr>
              <a:buFont typeface="Arial"/>
              <a:buChar char="•"/>
            </a:pPr>
            <a:r>
              <a:rPr lang="en-US" baseline="0" dirty="0" smtClean="0"/>
              <a:t> As an illustration here, you see a serialization of an OPM graph, with an explicit signature, here xml signature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 For those of you familiar with this technology, this is an embedded signature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 It has an explicit X509 certificate with a distinguished name, here it’s Alice’s certificate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 With in addition, Signature Properties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with timestamp and </a:t>
            </a:r>
            <a:r>
              <a:rPr lang="en-US" baseline="0" dirty="0" err="1" smtClean="0"/>
              <a:t>nonces</a:t>
            </a:r>
            <a:r>
              <a:rPr lang="en-US" baseline="0" dirty="0" smtClean="0"/>
              <a:t> to protect against replays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Role (as understood by XML Signature Properties), which would be a way of capturing the capacity under which the signer acted, which I think was one of the requirements John indicated last week.</a:t>
            </a:r>
          </a:p>
          <a:p>
            <a:pPr lvl="1">
              <a:buFont typeface="Arial"/>
              <a:buChar char="•"/>
            </a:pPr>
            <a:endParaRPr lang="en-US" baseline="0" dirty="0" smtClean="0"/>
          </a:p>
          <a:p>
            <a:pPr lvl="0">
              <a:buFont typeface="Arial"/>
              <a:buChar char="•"/>
            </a:pPr>
            <a:r>
              <a:rPr lang="en-US" baseline="0" dirty="0" smtClean="0"/>
              <a:t> Note that there is  work by Simon Miles about related attribution-like provenance (as in </a:t>
            </a:r>
            <a:r>
              <a:rPr lang="en-US" baseline="0" dirty="0" err="1" smtClean="0"/>
              <a:t>dublin</a:t>
            </a:r>
            <a:r>
              <a:rPr lang="en-US" baseline="0" dirty="0" smtClean="0"/>
              <a:t> core) to OPM. This is complementary, and over time, we should integrate these approaches in a coherent manner.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Adding signature is not a trivial if we want to do this in a portable manner, and this raises challenging</a:t>
            </a:r>
            <a:r>
              <a:rPr lang="en-US" baseline="0" dirty="0" smtClean="0"/>
              <a:t> problem if we want to do it, for different serialization technologies such as XML or RDF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40E39-65DE-6045-B976-9F10FBBE50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entity responsible for making contributions to the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3526-4707-42F5-AF1A-E5B3558ACE5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entity responsible for making contributions to the resource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3526-4707-42F5-AF1A-E5B3558ACE5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say that </a:t>
            </a:r>
            <a:r>
              <a:rPr lang="en-US" dirty="0" err="1" smtClean="0"/>
              <a:t>opm</a:t>
            </a:r>
            <a:r>
              <a:rPr lang="en-US" dirty="0" smtClean="0"/>
              <a:t> is good for distributed systems….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3526-4707-42F5-AF1A-E5B3558ACE5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say that </a:t>
            </a:r>
            <a:r>
              <a:rPr lang="en-US" dirty="0" err="1" smtClean="0"/>
              <a:t>opm</a:t>
            </a:r>
            <a:r>
              <a:rPr lang="en-US" dirty="0" smtClean="0"/>
              <a:t> is good for distributed systems…. Is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3526-4707-42F5-AF1A-E5B3558ACE5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AttributedTo</a:t>
            </a:r>
            <a:r>
              <a:rPr lang="en-US" baseline="0" dirty="0" smtClean="0"/>
              <a:t> goes with an account (in this case a color)</a:t>
            </a:r>
          </a:p>
          <a:p>
            <a:r>
              <a:rPr lang="en-US" baseline="0" dirty="0" smtClean="0"/>
              <a:t>Green on second figure denotes a tracer also a property of each node an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3526-4707-42F5-AF1A-E5B3558ACE5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617538"/>
            <a:ext cx="7277100" cy="601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17713"/>
            <a:ext cx="77358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151313"/>
            <a:ext cx="77358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4657-FF5F-401B-AEA0-1F0B7739EF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9082-3220-4074-9634-C5993CE68BE1}" type="datetimeFigureOut">
              <a:rPr lang="en-US" smtClean="0"/>
              <a:pPr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pm-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5012" y="0"/>
            <a:ext cx="2008988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5" Type="http://schemas.openxmlformats.org/officeDocument/2006/relationships/image" Target="../media/image12.pd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 Provenance Model Tutorial</a:t>
            </a:r>
            <a:br>
              <a:rPr lang="en-GB" dirty="0" smtClean="0"/>
            </a:br>
            <a:r>
              <a:rPr lang="en-GB" b="1" i="1" dirty="0" smtClean="0"/>
              <a:t> </a:t>
            </a:r>
            <a:r>
              <a:rPr lang="en-GB" sz="3100" i="1" dirty="0" smtClean="0"/>
              <a:t>Session 5: OPM Emerging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Many ways to represent the same process within an OPM Graph</a:t>
            </a:r>
          </a:p>
          <a:p>
            <a:r>
              <a:rPr lang="en-US" dirty="0" smtClean="0"/>
              <a:t>System may expect a particular structure or associated vocabulary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257800" y="38100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810000"/>
            <a:ext cx="121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5" idx="3"/>
          </p:cNvCxnSpPr>
          <p:nvPr/>
        </p:nvCxnSpPr>
        <p:spPr>
          <a:xfrm rot="10800000">
            <a:off x="3505200" y="4419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441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reviewCreatedBy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71800" y="52578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reviewdraft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5257800"/>
            <a:ext cx="121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Reviewer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  <a:endCxn id="14" idx="3"/>
          </p:cNvCxnSpPr>
          <p:nvPr/>
        </p:nvCxnSpPr>
        <p:spPr>
          <a:xfrm rot="10800000">
            <a:off x="1524000" y="5867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5867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submittedReviewFrom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7543800" y="52578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5257800"/>
            <a:ext cx="121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Publishing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1"/>
            <a:endCxn id="13" idx="6"/>
          </p:cNvCxnSpPr>
          <p:nvPr/>
        </p:nvCxnSpPr>
        <p:spPr>
          <a:xfrm rot="10800000">
            <a:off x="4191000" y="5867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20" idx="3"/>
          </p:cNvCxnSpPr>
          <p:nvPr/>
        </p:nvCxnSpPr>
        <p:spPr>
          <a:xfrm rot="10800000">
            <a:off x="6096000" y="5867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0" y="5867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reviewFinalisedFrom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Expansion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Provide more compact representations of provenance </a:t>
            </a:r>
          </a:p>
          <a:p>
            <a:r>
              <a:rPr lang="en-US" dirty="0" smtClean="0"/>
              <a:t>Maintain OPM Compatibility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029200" y="30480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3048000"/>
            <a:ext cx="121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5" idx="3"/>
          </p:cNvCxnSpPr>
          <p:nvPr/>
        </p:nvCxnSpPr>
        <p:spPr>
          <a:xfrm rot="10800000">
            <a:off x="3276600" y="3657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3657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reviewCreatedBy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3657600" y="2895600"/>
            <a:ext cx="762000" cy="457200"/>
          </a:xfrm>
          <a:prstGeom prst="wedgeEllipseCallout">
            <a:avLst>
              <a:gd name="adj1" fmla="val -139874"/>
              <a:gd name="adj2" fmla="val 674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6553200" y="2971800"/>
            <a:ext cx="914400" cy="685800"/>
          </a:xfrm>
          <a:prstGeom prst="wedgeRectCallout">
            <a:avLst>
              <a:gd name="adj1" fmla="val -93337"/>
              <a:gd name="adj2" fmla="val 660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draft1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1800" y="53340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reviewdraft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121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Reviewer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0800000">
            <a:off x="1524000" y="5943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5943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submittedReviewFrom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7543800" y="53340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334000"/>
            <a:ext cx="121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Publishing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1"/>
            <a:endCxn id="11" idx="6"/>
          </p:cNvCxnSpPr>
          <p:nvPr/>
        </p:nvCxnSpPr>
        <p:spPr>
          <a:xfrm rot="10800000">
            <a:off x="4191000" y="594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  <a:endCxn id="16" idx="3"/>
          </p:cNvCxnSpPr>
          <p:nvPr/>
        </p:nvCxnSpPr>
        <p:spPr>
          <a:xfrm rot="10800000">
            <a:off x="6096000" y="5943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0" y="5943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reviewFinalisedFrom</a:t>
            </a:r>
            <a:endParaRPr lang="en-US" sz="1200" dirty="0"/>
          </a:p>
        </p:txBody>
      </p:sp>
      <p:sp>
        <p:nvSpPr>
          <p:cNvPr id="20" name="Down Arrow 19"/>
          <p:cNvSpPr/>
          <p:nvPr/>
        </p:nvSpPr>
        <p:spPr>
          <a:xfrm>
            <a:off x="3810000" y="4495800"/>
            <a:ext cx="1371600" cy="609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429256" y="3643314"/>
            <a:ext cx="1714512" cy="10715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 Compliance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5786" y="1428736"/>
            <a:ext cx="235745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PROFILE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Vocabulary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Guidance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Expansion directives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Serialisation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85852" y="3643314"/>
            <a:ext cx="1714512" cy="10715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Profile</a:t>
            </a:r>
          </a:p>
          <a:p>
            <a:pPr algn="ctr"/>
            <a:r>
              <a:rPr lang="en-GB" dirty="0" smtClean="0"/>
              <a:t>Compliant</a:t>
            </a:r>
          </a:p>
          <a:p>
            <a:pPr algn="ctr"/>
            <a:r>
              <a:rPr lang="en-GB" dirty="0" smtClean="0"/>
              <a:t>Graph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00628" y="3786190"/>
            <a:ext cx="2571768" cy="2071702"/>
          </a:xfrm>
          <a:prstGeom prst="ellipse">
            <a:avLst/>
          </a:prstGeom>
          <a:solidFill>
            <a:srgbClr val="93CDDD">
              <a:alpha val="69804"/>
            </a:srgbClr>
          </a:solidFill>
          <a:ln>
            <a:solidFill>
              <a:srgbClr val="385D8A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Profile-expanded</a:t>
            </a:r>
          </a:p>
          <a:p>
            <a:pPr algn="ctr"/>
            <a:r>
              <a:rPr lang="en-GB" dirty="0" smtClean="0"/>
              <a:t>Graph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00628" y="3786190"/>
            <a:ext cx="2571768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9" name="Arc 8"/>
          <p:cNvSpPr/>
          <p:nvPr/>
        </p:nvSpPr>
        <p:spPr>
          <a:xfrm>
            <a:off x="714348" y="2857496"/>
            <a:ext cx="4643470" cy="3357586"/>
          </a:xfrm>
          <a:prstGeom prst="arc">
            <a:avLst>
              <a:gd name="adj1" fmla="val 16262927"/>
              <a:gd name="adj2" fmla="val 21066676"/>
            </a:avLst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V="1">
            <a:off x="2428860" y="2500306"/>
            <a:ext cx="4643470" cy="3357586"/>
          </a:xfrm>
          <a:prstGeom prst="arc">
            <a:avLst>
              <a:gd name="adj1" fmla="val 11522959"/>
              <a:gd name="adj2" fmla="val 17982628"/>
            </a:avLst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9058" y="2571744"/>
            <a:ext cx="276111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Profile Expansion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714612" y="3821909"/>
            <a:ext cx="3500462" cy="2857520"/>
          </a:xfrm>
          <a:prstGeom prst="ellipse">
            <a:avLst/>
          </a:prstGeom>
          <a:solidFill>
            <a:schemeClr val="accent5">
              <a:lumMod val="75000"/>
              <a:alpha val="69804"/>
            </a:schemeClr>
          </a:solidFill>
          <a:ln>
            <a:solidFill>
              <a:srgbClr val="385D8A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Inferred Graph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 Compliance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43042" y="1785926"/>
            <a:ext cx="1714512" cy="10715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Profile</a:t>
            </a:r>
          </a:p>
          <a:p>
            <a:pPr algn="ctr"/>
            <a:r>
              <a:rPr lang="en-GB" dirty="0" smtClean="0"/>
              <a:t>Compliant</a:t>
            </a:r>
          </a:p>
          <a:p>
            <a:pPr algn="ctr"/>
            <a:r>
              <a:rPr lang="en-GB" dirty="0" smtClean="0"/>
              <a:t>Graph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57818" y="1285860"/>
            <a:ext cx="2571768" cy="2071702"/>
          </a:xfrm>
          <a:prstGeom prst="ellipse">
            <a:avLst/>
          </a:prstGeom>
          <a:solidFill>
            <a:srgbClr val="93CDDD">
              <a:alpha val="69804"/>
            </a:srgbClr>
          </a:solidFill>
          <a:ln>
            <a:solidFill>
              <a:srgbClr val="385D8A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Profile-expanded</a:t>
            </a:r>
          </a:p>
          <a:p>
            <a:pPr algn="ctr"/>
            <a:r>
              <a:rPr lang="en-GB" dirty="0" smtClean="0"/>
              <a:t>Graph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57818" y="1285860"/>
            <a:ext cx="2571768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11" name="Oval 10"/>
          <p:cNvSpPr/>
          <p:nvPr/>
        </p:nvSpPr>
        <p:spPr>
          <a:xfrm>
            <a:off x="3357554" y="4500570"/>
            <a:ext cx="2214578" cy="15001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Inferred Graph1</a:t>
            </a:r>
            <a:endParaRPr lang="en-US" dirty="0"/>
          </a:p>
        </p:txBody>
      </p:sp>
      <p:sp>
        <p:nvSpPr>
          <p:cNvPr id="13" name="Arc 12"/>
          <p:cNvSpPr/>
          <p:nvPr/>
        </p:nvSpPr>
        <p:spPr>
          <a:xfrm rot="16200000" flipH="1">
            <a:off x="1428728" y="1142984"/>
            <a:ext cx="4643470" cy="3357586"/>
          </a:xfrm>
          <a:prstGeom prst="arc">
            <a:avLst>
              <a:gd name="adj1" fmla="val 16262927"/>
              <a:gd name="adj2" fmla="val 21066676"/>
            </a:avLst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5400000">
            <a:off x="3428992" y="1428736"/>
            <a:ext cx="4643470" cy="3357586"/>
          </a:xfrm>
          <a:prstGeom prst="arc">
            <a:avLst>
              <a:gd name="adj1" fmla="val 16262927"/>
              <a:gd name="adj2" fmla="val 20848105"/>
            </a:avLst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8992" y="3143248"/>
            <a:ext cx="2418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OPM Inference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Shortcuts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Allow for parsimony in serializations</a:t>
            </a:r>
          </a:p>
          <a:p>
            <a:r>
              <a:rPr lang="en-US" dirty="0" smtClean="0"/>
              <a:t>Understand how to get back to the OPM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505200"/>
            <a:ext cx="8080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Paul </a:t>
            </a:r>
            <a:r>
              <a:rPr lang="en-US" dirty="0" err="1" smtClean="0">
                <a:latin typeface="Courier"/>
                <a:cs typeface="Courier"/>
              </a:rPr>
              <a:t>Groth</a:t>
            </a:r>
            <a:r>
              <a:rPr lang="en-US" dirty="0" smtClean="0">
                <a:latin typeface="Courier"/>
                <a:cs typeface="Courier"/>
              </a:rPr>
              <a:t> (Sept 18, 2010): review1, review2 for paper 12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15000" y="434340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541020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4343400"/>
            <a:ext cx="822960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Paul </a:t>
            </a:r>
          </a:p>
          <a:p>
            <a:r>
              <a:rPr lang="en-US" dirty="0" err="1" smtClean="0"/>
              <a:t>Groth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33600" y="487680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P12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93227" y="5415777"/>
            <a:ext cx="822960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Paul</a:t>
            </a:r>
          </a:p>
          <a:p>
            <a:r>
              <a:rPr lang="en-US" dirty="0" err="1" smtClean="0"/>
              <a:t>Groth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1"/>
            <a:endCxn id="9" idx="6"/>
          </p:cNvCxnSpPr>
          <p:nvPr/>
        </p:nvCxnSpPr>
        <p:spPr>
          <a:xfrm rot="10800000" flipV="1">
            <a:off x="2956560" y="4754880"/>
            <a:ext cx="92964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  <a:endCxn id="9" idx="6"/>
          </p:cNvCxnSpPr>
          <p:nvPr/>
        </p:nvCxnSpPr>
        <p:spPr>
          <a:xfrm rot="10800000">
            <a:off x="2956561" y="5288281"/>
            <a:ext cx="936667" cy="538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3"/>
          </p:cNvCxnSpPr>
          <p:nvPr/>
        </p:nvCxnSpPr>
        <p:spPr>
          <a:xfrm rot="10800000">
            <a:off x="4709160" y="4754880"/>
            <a:ext cx="10058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0" idx="3"/>
          </p:cNvCxnSpPr>
          <p:nvPr/>
        </p:nvCxnSpPr>
        <p:spPr>
          <a:xfrm rot="10800000" flipV="1">
            <a:off x="4716188" y="5821679"/>
            <a:ext cx="998813" cy="5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OPM is a top level representation</a:t>
            </a:r>
          </a:p>
          <a:p>
            <a:r>
              <a:rPr lang="en-US" dirty="0" smtClean="0"/>
              <a:t>Profiles allow for best practice &amp; usage guidelines</a:t>
            </a:r>
          </a:p>
          <a:p>
            <a:r>
              <a:rPr lang="en-US" dirty="0" smtClean="0"/>
              <a:t>Defining community specific: </a:t>
            </a:r>
          </a:p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Graph structure</a:t>
            </a:r>
          </a:p>
          <a:p>
            <a:pPr lvl="1"/>
            <a:r>
              <a:rPr lang="en-US" dirty="0" smtClean="0"/>
              <a:t>Derivations from vocabulary</a:t>
            </a:r>
          </a:p>
          <a:p>
            <a:pPr lvl="1"/>
            <a:r>
              <a:rPr lang="en-US" dirty="0" smtClean="0"/>
              <a:t>Serializations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 Profile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3539864111_f43c3ddef3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9201"/>
            <a:ext cx="6870818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28601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http://www.flickr.com/photos/stripeyanne/3539864111/sizes/l/in/photostream/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3539864111_f43c3ddef3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9201"/>
            <a:ext cx="6870818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28601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http://www.flickr.com/photos/stripeyanne/3539864111/sizes/l/in/photostream/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609600" y="1600200"/>
            <a:ext cx="6629400" cy="464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705600" y="16764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0" y="1307068"/>
            <a:ext cx="139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Provenance?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3539864111_f43c3ddef3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9201"/>
            <a:ext cx="6870818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28601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http://www.flickr.com/photos/stripeyanne/3539864111/sizes/l/in/photostream/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410200" y="1676400"/>
            <a:ext cx="2895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0" y="1307068"/>
            <a:ext cx="139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Provenance?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5: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this session, you will learn about:</a:t>
            </a:r>
          </a:p>
          <a:p>
            <a:pPr lvl="1"/>
            <a:r>
              <a:rPr lang="en-US" dirty="0" smtClean="0"/>
              <a:t>How to extend OPM through profiles</a:t>
            </a:r>
          </a:p>
          <a:p>
            <a:pPr lvl="1"/>
            <a:r>
              <a:rPr lang="en-US" dirty="0" smtClean="0"/>
              <a:t>The content of a profile</a:t>
            </a:r>
          </a:p>
          <a:p>
            <a:pPr lvl="1"/>
            <a:r>
              <a:rPr lang="en-US" dirty="0" smtClean="0"/>
              <a:t>Four emerging profiles for OPM</a:t>
            </a:r>
          </a:p>
          <a:p>
            <a:pPr lvl="1"/>
            <a:r>
              <a:rPr lang="en-US" dirty="0" smtClean="0"/>
              <a:t>How to get involved with your own profile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3539864111_f43c3ddef3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9201"/>
            <a:ext cx="6870818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28601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http://www.flickr.com/photos/stripeyanne/3539864111/sizes/l/in/photostream/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endCxn id="8" idx="59"/>
          </p:cNvCxnSpPr>
          <p:nvPr/>
        </p:nvCxnSpPr>
        <p:spPr>
          <a:xfrm rot="10800000" flipV="1">
            <a:off x="5845438" y="1676400"/>
            <a:ext cx="2460363" cy="135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0" y="1307068"/>
            <a:ext cx="139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Provenance?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579978" y="2474717"/>
            <a:ext cx="1310338" cy="2868277"/>
          </a:xfrm>
          <a:custGeom>
            <a:avLst/>
            <a:gdLst>
              <a:gd name="connsiteX0" fmla="*/ 537114 w 1310338"/>
              <a:gd name="connsiteY0" fmla="*/ 28015 h 2868277"/>
              <a:gd name="connsiteX1" fmla="*/ 509100 w 1310338"/>
              <a:gd name="connsiteY1" fmla="*/ 168094 h 2868277"/>
              <a:gd name="connsiteX2" fmla="*/ 490425 w 1310338"/>
              <a:gd name="connsiteY2" fmla="*/ 242802 h 2868277"/>
              <a:gd name="connsiteX3" fmla="*/ 471749 w 1310338"/>
              <a:gd name="connsiteY3" fmla="*/ 289495 h 2868277"/>
              <a:gd name="connsiteX4" fmla="*/ 462412 w 1310338"/>
              <a:gd name="connsiteY4" fmla="*/ 326849 h 2868277"/>
              <a:gd name="connsiteX5" fmla="*/ 425061 w 1310338"/>
              <a:gd name="connsiteY5" fmla="*/ 420234 h 2868277"/>
              <a:gd name="connsiteX6" fmla="*/ 406385 w 1310338"/>
              <a:gd name="connsiteY6" fmla="*/ 466927 h 2868277"/>
              <a:gd name="connsiteX7" fmla="*/ 341021 w 1310338"/>
              <a:gd name="connsiteY7" fmla="*/ 663037 h 2868277"/>
              <a:gd name="connsiteX8" fmla="*/ 303670 w 1310338"/>
              <a:gd name="connsiteY8" fmla="*/ 709730 h 2868277"/>
              <a:gd name="connsiteX9" fmla="*/ 284994 w 1310338"/>
              <a:gd name="connsiteY9" fmla="*/ 737745 h 2868277"/>
              <a:gd name="connsiteX10" fmla="*/ 266319 w 1310338"/>
              <a:gd name="connsiteY10" fmla="*/ 803115 h 2868277"/>
              <a:gd name="connsiteX11" fmla="*/ 256981 w 1310338"/>
              <a:gd name="connsiteY11" fmla="*/ 840469 h 2868277"/>
              <a:gd name="connsiteX12" fmla="*/ 228968 w 1310338"/>
              <a:gd name="connsiteY12" fmla="*/ 905839 h 2868277"/>
              <a:gd name="connsiteX13" fmla="*/ 182279 w 1310338"/>
              <a:gd name="connsiteY13" fmla="*/ 1083272 h 2868277"/>
              <a:gd name="connsiteX14" fmla="*/ 107577 w 1310338"/>
              <a:gd name="connsiteY14" fmla="*/ 1251366 h 2868277"/>
              <a:gd name="connsiteX15" fmla="*/ 70226 w 1310338"/>
              <a:gd name="connsiteY15" fmla="*/ 1298058 h 2868277"/>
              <a:gd name="connsiteX16" fmla="*/ 51550 w 1310338"/>
              <a:gd name="connsiteY16" fmla="*/ 1391444 h 2868277"/>
              <a:gd name="connsiteX17" fmla="*/ 42212 w 1310338"/>
              <a:gd name="connsiteY17" fmla="*/ 1494168 h 2868277"/>
              <a:gd name="connsiteX18" fmla="*/ 23537 w 1310338"/>
              <a:gd name="connsiteY18" fmla="*/ 1578215 h 2868277"/>
              <a:gd name="connsiteX19" fmla="*/ 23537 w 1310338"/>
              <a:gd name="connsiteY19" fmla="*/ 2222575 h 2868277"/>
              <a:gd name="connsiteX20" fmla="*/ 32875 w 1310338"/>
              <a:gd name="connsiteY20" fmla="*/ 2493393 h 2868277"/>
              <a:gd name="connsiteX21" fmla="*/ 107577 w 1310338"/>
              <a:gd name="connsiteY21" fmla="*/ 2624133 h 2868277"/>
              <a:gd name="connsiteX22" fmla="*/ 163603 w 1310338"/>
              <a:gd name="connsiteY22" fmla="*/ 2708180 h 2868277"/>
              <a:gd name="connsiteX23" fmla="*/ 191617 w 1310338"/>
              <a:gd name="connsiteY23" fmla="*/ 2745534 h 2868277"/>
              <a:gd name="connsiteX24" fmla="*/ 228968 w 1310338"/>
              <a:gd name="connsiteY24" fmla="*/ 2764211 h 2868277"/>
              <a:gd name="connsiteX25" fmla="*/ 284994 w 1310338"/>
              <a:gd name="connsiteY25" fmla="*/ 2829581 h 2868277"/>
              <a:gd name="connsiteX26" fmla="*/ 322345 w 1310338"/>
              <a:gd name="connsiteY26" fmla="*/ 2857597 h 2868277"/>
              <a:gd name="connsiteX27" fmla="*/ 359696 w 1310338"/>
              <a:gd name="connsiteY27" fmla="*/ 2866935 h 2868277"/>
              <a:gd name="connsiteX28" fmla="*/ 546451 w 1310338"/>
              <a:gd name="connsiteY28" fmla="*/ 2857597 h 2868277"/>
              <a:gd name="connsiteX29" fmla="*/ 574465 w 1310338"/>
              <a:gd name="connsiteY29" fmla="*/ 2829581 h 2868277"/>
              <a:gd name="connsiteX30" fmla="*/ 621153 w 1310338"/>
              <a:gd name="connsiteY30" fmla="*/ 2754873 h 2868277"/>
              <a:gd name="connsiteX31" fmla="*/ 658505 w 1310338"/>
              <a:gd name="connsiteY31" fmla="*/ 2698841 h 2868277"/>
              <a:gd name="connsiteX32" fmla="*/ 714531 w 1310338"/>
              <a:gd name="connsiteY32" fmla="*/ 2596117 h 2868277"/>
              <a:gd name="connsiteX33" fmla="*/ 751882 w 1310338"/>
              <a:gd name="connsiteY33" fmla="*/ 2558763 h 2868277"/>
              <a:gd name="connsiteX34" fmla="*/ 789233 w 1310338"/>
              <a:gd name="connsiteY34" fmla="*/ 2465378 h 2868277"/>
              <a:gd name="connsiteX35" fmla="*/ 826584 w 1310338"/>
              <a:gd name="connsiteY35" fmla="*/ 2418685 h 2868277"/>
              <a:gd name="connsiteX36" fmla="*/ 882611 w 1310338"/>
              <a:gd name="connsiteY36" fmla="*/ 2315961 h 2868277"/>
              <a:gd name="connsiteX37" fmla="*/ 910624 w 1310338"/>
              <a:gd name="connsiteY37" fmla="*/ 2222575 h 2868277"/>
              <a:gd name="connsiteX38" fmla="*/ 929300 w 1310338"/>
              <a:gd name="connsiteY38" fmla="*/ 2147867 h 2868277"/>
              <a:gd name="connsiteX39" fmla="*/ 938637 w 1310338"/>
              <a:gd name="connsiteY39" fmla="*/ 2091836 h 2868277"/>
              <a:gd name="connsiteX40" fmla="*/ 957313 w 1310338"/>
              <a:gd name="connsiteY40" fmla="*/ 2063820 h 2868277"/>
              <a:gd name="connsiteX41" fmla="*/ 966651 w 1310338"/>
              <a:gd name="connsiteY41" fmla="*/ 2035804 h 2868277"/>
              <a:gd name="connsiteX42" fmla="*/ 994664 w 1310338"/>
              <a:gd name="connsiteY42" fmla="*/ 1895726 h 2868277"/>
              <a:gd name="connsiteX43" fmla="*/ 1004002 w 1310338"/>
              <a:gd name="connsiteY43" fmla="*/ 1830356 h 2868277"/>
              <a:gd name="connsiteX44" fmla="*/ 1022677 w 1310338"/>
              <a:gd name="connsiteY44" fmla="*/ 1755648 h 2868277"/>
              <a:gd name="connsiteX45" fmla="*/ 1041353 w 1310338"/>
              <a:gd name="connsiteY45" fmla="*/ 1615569 h 2868277"/>
              <a:gd name="connsiteX46" fmla="*/ 1060028 w 1310338"/>
              <a:gd name="connsiteY46" fmla="*/ 1559538 h 2868277"/>
              <a:gd name="connsiteX47" fmla="*/ 1069366 w 1310338"/>
              <a:gd name="connsiteY47" fmla="*/ 1494168 h 2868277"/>
              <a:gd name="connsiteX48" fmla="*/ 1116055 w 1310338"/>
              <a:gd name="connsiteY48" fmla="*/ 1316736 h 2868277"/>
              <a:gd name="connsiteX49" fmla="*/ 1134730 w 1310338"/>
              <a:gd name="connsiteY49" fmla="*/ 1270043 h 2868277"/>
              <a:gd name="connsiteX50" fmla="*/ 1153406 w 1310338"/>
              <a:gd name="connsiteY50" fmla="*/ 1167319 h 2868277"/>
              <a:gd name="connsiteX51" fmla="*/ 1162743 w 1310338"/>
              <a:gd name="connsiteY51" fmla="*/ 1120626 h 2868277"/>
              <a:gd name="connsiteX52" fmla="*/ 1181419 w 1310338"/>
              <a:gd name="connsiteY52" fmla="*/ 1027240 h 2868277"/>
              <a:gd name="connsiteX53" fmla="*/ 1200095 w 1310338"/>
              <a:gd name="connsiteY53" fmla="*/ 831131 h 2868277"/>
              <a:gd name="connsiteX54" fmla="*/ 1209432 w 1310338"/>
              <a:gd name="connsiteY54" fmla="*/ 803115 h 2868277"/>
              <a:gd name="connsiteX55" fmla="*/ 1218770 w 1310338"/>
              <a:gd name="connsiteY55" fmla="*/ 728407 h 2868277"/>
              <a:gd name="connsiteX56" fmla="*/ 1228108 w 1310338"/>
              <a:gd name="connsiteY56" fmla="*/ 700391 h 2868277"/>
              <a:gd name="connsiteX57" fmla="*/ 1246783 w 1310338"/>
              <a:gd name="connsiteY57" fmla="*/ 625683 h 2868277"/>
              <a:gd name="connsiteX58" fmla="*/ 1256121 w 1310338"/>
              <a:gd name="connsiteY58" fmla="*/ 588328 h 2868277"/>
              <a:gd name="connsiteX59" fmla="*/ 1265459 w 1310338"/>
              <a:gd name="connsiteY59" fmla="*/ 560313 h 2868277"/>
              <a:gd name="connsiteX60" fmla="*/ 1274797 w 1310338"/>
              <a:gd name="connsiteY60" fmla="*/ 513620 h 2868277"/>
              <a:gd name="connsiteX61" fmla="*/ 1302810 w 1310338"/>
              <a:gd name="connsiteY61" fmla="*/ 410896 h 2868277"/>
              <a:gd name="connsiteX62" fmla="*/ 1293472 w 1310338"/>
              <a:gd name="connsiteY62" fmla="*/ 214786 h 2868277"/>
              <a:gd name="connsiteX63" fmla="*/ 1265459 w 1310338"/>
              <a:gd name="connsiteY63" fmla="*/ 149416 h 2868277"/>
              <a:gd name="connsiteX64" fmla="*/ 1209432 w 1310338"/>
              <a:gd name="connsiteY64" fmla="*/ 93385 h 2868277"/>
              <a:gd name="connsiteX65" fmla="*/ 1153406 w 1310338"/>
              <a:gd name="connsiteY65" fmla="*/ 56031 h 2868277"/>
              <a:gd name="connsiteX66" fmla="*/ 994664 w 1310338"/>
              <a:gd name="connsiteY66" fmla="*/ 37354 h 2868277"/>
              <a:gd name="connsiteX67" fmla="*/ 929300 w 1310338"/>
              <a:gd name="connsiteY67" fmla="*/ 18677 h 2868277"/>
              <a:gd name="connsiteX68" fmla="*/ 761220 w 1310338"/>
              <a:gd name="connsiteY68" fmla="*/ 0 h 2868277"/>
              <a:gd name="connsiteX69" fmla="*/ 621153 w 1310338"/>
              <a:gd name="connsiteY69" fmla="*/ 9338 h 2868277"/>
              <a:gd name="connsiteX70" fmla="*/ 565127 w 1310338"/>
              <a:gd name="connsiteY70" fmla="*/ 28015 h 2868277"/>
              <a:gd name="connsiteX71" fmla="*/ 537114 w 1310338"/>
              <a:gd name="connsiteY71" fmla="*/ 28015 h 286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10338" h="2868277">
                <a:moveTo>
                  <a:pt x="537114" y="28015"/>
                </a:moveTo>
                <a:cubicBezTo>
                  <a:pt x="527776" y="51362"/>
                  <a:pt x="528630" y="85085"/>
                  <a:pt x="509100" y="168094"/>
                </a:cubicBezTo>
                <a:cubicBezTo>
                  <a:pt x="503221" y="193081"/>
                  <a:pt x="497973" y="218268"/>
                  <a:pt x="490425" y="242802"/>
                </a:cubicBezTo>
                <a:cubicBezTo>
                  <a:pt x="485496" y="258824"/>
                  <a:pt x="477050" y="273592"/>
                  <a:pt x="471749" y="289495"/>
                </a:cubicBezTo>
                <a:cubicBezTo>
                  <a:pt x="467691" y="301671"/>
                  <a:pt x="466728" y="314762"/>
                  <a:pt x="462412" y="326849"/>
                </a:cubicBezTo>
                <a:cubicBezTo>
                  <a:pt x="451137" y="358422"/>
                  <a:pt x="437511" y="389106"/>
                  <a:pt x="425061" y="420234"/>
                </a:cubicBezTo>
                <a:cubicBezTo>
                  <a:pt x="418836" y="435798"/>
                  <a:pt x="410990" y="450809"/>
                  <a:pt x="406385" y="466927"/>
                </a:cubicBezTo>
                <a:cubicBezTo>
                  <a:pt x="392921" y="514054"/>
                  <a:pt x="370986" y="611664"/>
                  <a:pt x="341021" y="663037"/>
                </a:cubicBezTo>
                <a:cubicBezTo>
                  <a:pt x="330979" y="680254"/>
                  <a:pt x="315628" y="693784"/>
                  <a:pt x="303670" y="709730"/>
                </a:cubicBezTo>
                <a:cubicBezTo>
                  <a:pt x="296936" y="718709"/>
                  <a:pt x="291219" y="728407"/>
                  <a:pt x="284994" y="737745"/>
                </a:cubicBezTo>
                <a:cubicBezTo>
                  <a:pt x="278769" y="759535"/>
                  <a:pt x="272281" y="781252"/>
                  <a:pt x="266319" y="803115"/>
                </a:cubicBezTo>
                <a:cubicBezTo>
                  <a:pt x="262942" y="815497"/>
                  <a:pt x="261367" y="828407"/>
                  <a:pt x="256981" y="840469"/>
                </a:cubicBezTo>
                <a:cubicBezTo>
                  <a:pt x="248880" y="862748"/>
                  <a:pt x="235939" y="883181"/>
                  <a:pt x="228968" y="905839"/>
                </a:cubicBezTo>
                <a:cubicBezTo>
                  <a:pt x="210984" y="964293"/>
                  <a:pt x="204991" y="1026488"/>
                  <a:pt x="182279" y="1083272"/>
                </a:cubicBezTo>
                <a:cubicBezTo>
                  <a:pt x="161603" y="1134967"/>
                  <a:pt x="137486" y="1202760"/>
                  <a:pt x="107577" y="1251366"/>
                </a:cubicBezTo>
                <a:cubicBezTo>
                  <a:pt x="97132" y="1268341"/>
                  <a:pt x="82676" y="1282494"/>
                  <a:pt x="70226" y="1298058"/>
                </a:cubicBezTo>
                <a:cubicBezTo>
                  <a:pt x="64001" y="1329187"/>
                  <a:pt x="54424" y="1359829"/>
                  <a:pt x="51550" y="1391444"/>
                </a:cubicBezTo>
                <a:cubicBezTo>
                  <a:pt x="48437" y="1425685"/>
                  <a:pt x="46476" y="1460051"/>
                  <a:pt x="42212" y="1494168"/>
                </a:cubicBezTo>
                <a:cubicBezTo>
                  <a:pt x="39247" y="1517889"/>
                  <a:pt x="29537" y="1554214"/>
                  <a:pt x="23537" y="1578215"/>
                </a:cubicBezTo>
                <a:cubicBezTo>
                  <a:pt x="0" y="1860675"/>
                  <a:pt x="10997" y="1683333"/>
                  <a:pt x="23537" y="2222575"/>
                </a:cubicBezTo>
                <a:cubicBezTo>
                  <a:pt x="25637" y="2312877"/>
                  <a:pt x="19142" y="2404117"/>
                  <a:pt x="32875" y="2493393"/>
                </a:cubicBezTo>
                <a:cubicBezTo>
                  <a:pt x="41174" y="2547345"/>
                  <a:pt x="78963" y="2582798"/>
                  <a:pt x="107577" y="2624133"/>
                </a:cubicBezTo>
                <a:cubicBezTo>
                  <a:pt x="126741" y="2651817"/>
                  <a:pt x="143402" y="2681244"/>
                  <a:pt x="163603" y="2708180"/>
                </a:cubicBezTo>
                <a:cubicBezTo>
                  <a:pt x="172941" y="2720631"/>
                  <a:pt x="179800" y="2735405"/>
                  <a:pt x="191617" y="2745534"/>
                </a:cubicBezTo>
                <a:cubicBezTo>
                  <a:pt x="202186" y="2754593"/>
                  <a:pt x="216518" y="2757985"/>
                  <a:pt x="228968" y="2764211"/>
                </a:cubicBezTo>
                <a:cubicBezTo>
                  <a:pt x="251637" y="2798219"/>
                  <a:pt x="248763" y="2797876"/>
                  <a:pt x="284994" y="2829581"/>
                </a:cubicBezTo>
                <a:cubicBezTo>
                  <a:pt x="296706" y="2839830"/>
                  <a:pt x="308425" y="2850636"/>
                  <a:pt x="322345" y="2857597"/>
                </a:cubicBezTo>
                <a:cubicBezTo>
                  <a:pt x="333823" y="2863337"/>
                  <a:pt x="347246" y="2863822"/>
                  <a:pt x="359696" y="2866935"/>
                </a:cubicBezTo>
                <a:cubicBezTo>
                  <a:pt x="421948" y="2863822"/>
                  <a:pt x="485043" y="2868277"/>
                  <a:pt x="546451" y="2857597"/>
                </a:cubicBezTo>
                <a:cubicBezTo>
                  <a:pt x="559462" y="2855334"/>
                  <a:pt x="565871" y="2839608"/>
                  <a:pt x="574465" y="2829581"/>
                </a:cubicBezTo>
                <a:cubicBezTo>
                  <a:pt x="617817" y="2779000"/>
                  <a:pt x="589269" y="2808018"/>
                  <a:pt x="621153" y="2754873"/>
                </a:cubicBezTo>
                <a:cubicBezTo>
                  <a:pt x="632701" y="2735625"/>
                  <a:pt x="647369" y="2718331"/>
                  <a:pt x="658505" y="2698841"/>
                </a:cubicBezTo>
                <a:cubicBezTo>
                  <a:pt x="670663" y="2677563"/>
                  <a:pt x="692592" y="2621714"/>
                  <a:pt x="714531" y="2596117"/>
                </a:cubicBezTo>
                <a:cubicBezTo>
                  <a:pt x="725990" y="2582747"/>
                  <a:pt x="741318" y="2572850"/>
                  <a:pt x="751882" y="2558763"/>
                </a:cubicBezTo>
                <a:cubicBezTo>
                  <a:pt x="780801" y="2520202"/>
                  <a:pt x="764122" y="2511420"/>
                  <a:pt x="789233" y="2465378"/>
                </a:cubicBezTo>
                <a:cubicBezTo>
                  <a:pt x="798776" y="2447880"/>
                  <a:pt x="815529" y="2435269"/>
                  <a:pt x="826584" y="2418685"/>
                </a:cubicBezTo>
                <a:cubicBezTo>
                  <a:pt x="832823" y="2409326"/>
                  <a:pt x="873801" y="2337988"/>
                  <a:pt x="882611" y="2315961"/>
                </a:cubicBezTo>
                <a:cubicBezTo>
                  <a:pt x="894247" y="2286869"/>
                  <a:pt x="903746" y="2253528"/>
                  <a:pt x="910624" y="2222575"/>
                </a:cubicBezTo>
                <a:cubicBezTo>
                  <a:pt x="925648" y="2154961"/>
                  <a:pt x="912613" y="2197928"/>
                  <a:pt x="929300" y="2147867"/>
                </a:cubicBezTo>
                <a:cubicBezTo>
                  <a:pt x="932412" y="2129190"/>
                  <a:pt x="932650" y="2109799"/>
                  <a:pt x="938637" y="2091836"/>
                </a:cubicBezTo>
                <a:cubicBezTo>
                  <a:pt x="942186" y="2081188"/>
                  <a:pt x="952294" y="2073859"/>
                  <a:pt x="957313" y="2063820"/>
                </a:cubicBezTo>
                <a:cubicBezTo>
                  <a:pt x="961715" y="2055015"/>
                  <a:pt x="963538" y="2045143"/>
                  <a:pt x="966651" y="2035804"/>
                </a:cubicBezTo>
                <a:cubicBezTo>
                  <a:pt x="989910" y="1872965"/>
                  <a:pt x="958647" y="2075820"/>
                  <a:pt x="994664" y="1895726"/>
                </a:cubicBezTo>
                <a:cubicBezTo>
                  <a:pt x="998981" y="1874142"/>
                  <a:pt x="999686" y="1851940"/>
                  <a:pt x="1004002" y="1830356"/>
                </a:cubicBezTo>
                <a:cubicBezTo>
                  <a:pt x="1009036" y="1805185"/>
                  <a:pt x="1016906" y="1780660"/>
                  <a:pt x="1022677" y="1755648"/>
                </a:cubicBezTo>
                <a:cubicBezTo>
                  <a:pt x="1053684" y="1621271"/>
                  <a:pt x="999819" y="1837107"/>
                  <a:pt x="1041353" y="1615569"/>
                </a:cubicBezTo>
                <a:cubicBezTo>
                  <a:pt x="1044981" y="1596219"/>
                  <a:pt x="1053803" y="1578215"/>
                  <a:pt x="1060028" y="1559538"/>
                </a:cubicBezTo>
                <a:cubicBezTo>
                  <a:pt x="1063141" y="1537748"/>
                  <a:pt x="1064832" y="1515707"/>
                  <a:pt x="1069366" y="1494168"/>
                </a:cubicBezTo>
                <a:cubicBezTo>
                  <a:pt x="1074317" y="1470647"/>
                  <a:pt x="1103609" y="1354077"/>
                  <a:pt x="1116055" y="1316736"/>
                </a:cubicBezTo>
                <a:cubicBezTo>
                  <a:pt x="1121356" y="1300833"/>
                  <a:pt x="1129914" y="1286099"/>
                  <a:pt x="1134730" y="1270043"/>
                </a:cubicBezTo>
                <a:cubicBezTo>
                  <a:pt x="1140053" y="1252299"/>
                  <a:pt x="1150678" y="1182324"/>
                  <a:pt x="1153406" y="1167319"/>
                </a:cubicBezTo>
                <a:cubicBezTo>
                  <a:pt x="1156245" y="1151703"/>
                  <a:pt x="1159904" y="1136242"/>
                  <a:pt x="1162743" y="1120626"/>
                </a:cubicBezTo>
                <a:cubicBezTo>
                  <a:pt x="1178004" y="1036682"/>
                  <a:pt x="1164904" y="1093304"/>
                  <a:pt x="1181419" y="1027240"/>
                </a:cubicBezTo>
                <a:cubicBezTo>
                  <a:pt x="1184935" y="981531"/>
                  <a:pt x="1190513" y="883836"/>
                  <a:pt x="1200095" y="831131"/>
                </a:cubicBezTo>
                <a:cubicBezTo>
                  <a:pt x="1201856" y="821446"/>
                  <a:pt x="1206320" y="812454"/>
                  <a:pt x="1209432" y="803115"/>
                </a:cubicBezTo>
                <a:cubicBezTo>
                  <a:pt x="1212545" y="778212"/>
                  <a:pt x="1214281" y="753099"/>
                  <a:pt x="1218770" y="728407"/>
                </a:cubicBezTo>
                <a:cubicBezTo>
                  <a:pt x="1220531" y="718722"/>
                  <a:pt x="1225518" y="709888"/>
                  <a:pt x="1228108" y="700391"/>
                </a:cubicBezTo>
                <a:cubicBezTo>
                  <a:pt x="1234861" y="675626"/>
                  <a:pt x="1240558" y="650586"/>
                  <a:pt x="1246783" y="625683"/>
                </a:cubicBezTo>
                <a:cubicBezTo>
                  <a:pt x="1249896" y="613231"/>
                  <a:pt x="1252062" y="600504"/>
                  <a:pt x="1256121" y="588328"/>
                </a:cubicBezTo>
                <a:cubicBezTo>
                  <a:pt x="1259234" y="578990"/>
                  <a:pt x="1263072" y="569863"/>
                  <a:pt x="1265459" y="560313"/>
                </a:cubicBezTo>
                <a:cubicBezTo>
                  <a:pt x="1269308" y="544914"/>
                  <a:pt x="1270621" y="528933"/>
                  <a:pt x="1274797" y="513620"/>
                </a:cubicBezTo>
                <a:cubicBezTo>
                  <a:pt x="1310338" y="383289"/>
                  <a:pt x="1280059" y="524657"/>
                  <a:pt x="1302810" y="410896"/>
                </a:cubicBezTo>
                <a:cubicBezTo>
                  <a:pt x="1299697" y="345526"/>
                  <a:pt x="1298691" y="280022"/>
                  <a:pt x="1293472" y="214786"/>
                </a:cubicBezTo>
                <a:cubicBezTo>
                  <a:pt x="1291397" y="188841"/>
                  <a:pt x="1282522" y="168613"/>
                  <a:pt x="1265459" y="149416"/>
                </a:cubicBezTo>
                <a:cubicBezTo>
                  <a:pt x="1247912" y="129674"/>
                  <a:pt x="1231408" y="108037"/>
                  <a:pt x="1209432" y="93385"/>
                </a:cubicBezTo>
                <a:cubicBezTo>
                  <a:pt x="1190757" y="80934"/>
                  <a:pt x="1175714" y="58510"/>
                  <a:pt x="1153406" y="56031"/>
                </a:cubicBezTo>
                <a:cubicBezTo>
                  <a:pt x="1044425" y="43920"/>
                  <a:pt x="1097334" y="50188"/>
                  <a:pt x="994664" y="37354"/>
                </a:cubicBezTo>
                <a:cubicBezTo>
                  <a:pt x="972876" y="31128"/>
                  <a:pt x="951380" y="23773"/>
                  <a:pt x="929300" y="18677"/>
                </a:cubicBezTo>
                <a:cubicBezTo>
                  <a:pt x="876732" y="6545"/>
                  <a:pt x="812108" y="4241"/>
                  <a:pt x="761220" y="0"/>
                </a:cubicBezTo>
                <a:cubicBezTo>
                  <a:pt x="714531" y="3113"/>
                  <a:pt x="667475" y="2720"/>
                  <a:pt x="621153" y="9338"/>
                </a:cubicBezTo>
                <a:cubicBezTo>
                  <a:pt x="601665" y="12122"/>
                  <a:pt x="565127" y="28015"/>
                  <a:pt x="565127" y="28015"/>
                </a:cubicBezTo>
                <a:cubicBezTo>
                  <a:pt x="534524" y="48419"/>
                  <a:pt x="546452" y="4669"/>
                  <a:pt x="537114" y="28015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 Profile (draft)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Notion of collection (a kind of </a:t>
            </a:r>
            <a:r>
              <a:rPr lang="en-GB" dirty="0" err="1" smtClean="0"/>
              <a:t>artifact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Collections can be nested</a:t>
            </a:r>
          </a:p>
          <a:p>
            <a:r>
              <a:rPr lang="en-GB" dirty="0" smtClean="0"/>
              <a:t>Process types: constructor and </a:t>
            </a:r>
            <a:r>
              <a:rPr lang="en-GB" dirty="0" err="1" smtClean="0"/>
              <a:t>artifact</a:t>
            </a:r>
            <a:endParaRPr lang="en-GB" dirty="0" smtClean="0"/>
          </a:p>
          <a:p>
            <a:r>
              <a:rPr lang="en-GB" dirty="0" smtClean="0"/>
              <a:t>Edge types: contained, </a:t>
            </a:r>
            <a:r>
              <a:rPr lang="en-GB" dirty="0" err="1" smtClean="0"/>
              <a:t>wasPartOf</a:t>
            </a:r>
            <a:r>
              <a:rPr lang="en-GB" dirty="0" smtClean="0"/>
              <a:t>, </a:t>
            </a:r>
            <a:r>
              <a:rPr lang="en-GB" dirty="0" err="1" smtClean="0"/>
              <a:t>wasIdenticalTo</a:t>
            </a:r>
            <a:endParaRPr lang="en-GB" dirty="0" smtClean="0"/>
          </a:p>
          <a:p>
            <a:r>
              <a:rPr lang="en-GB" dirty="0" smtClean="0"/>
              <a:t>Completion guidance to derive dependencies on elements from collections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1934" y="1142984"/>
            <a:ext cx="465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with  Paolo </a:t>
            </a:r>
            <a:r>
              <a:rPr lang="en-GB" i="1" dirty="0" err="1" smtClean="0"/>
              <a:t>Missier</a:t>
            </a:r>
            <a:r>
              <a:rPr lang="en-GB" i="1" dirty="0" smtClean="0"/>
              <a:t>, Paul </a:t>
            </a:r>
            <a:r>
              <a:rPr lang="en-GB" i="1" dirty="0" err="1" smtClean="0"/>
              <a:t>Groth</a:t>
            </a:r>
            <a:r>
              <a:rPr lang="en-GB" i="1" dirty="0" smtClean="0"/>
              <a:t> and Simon Miles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Collections</a:t>
            </a:r>
            <a:endParaRPr lang="en-US" dirty="0"/>
          </a:p>
        </p:txBody>
      </p:sp>
      <p:pic>
        <p:nvPicPr>
          <p:cNvPr id="4" name="Content Placeholder 3" descr="contru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4994"/>
            <a:ext cx="8229600" cy="4236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Collections</a:t>
            </a:r>
            <a:endParaRPr lang="en-US" dirty="0"/>
          </a:p>
        </p:txBody>
      </p:sp>
      <p:pic>
        <p:nvPicPr>
          <p:cNvPr id="4" name="Content Placeholder 3" descr="collectio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4912" y="1867694"/>
            <a:ext cx="2543175" cy="39909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From </a:t>
            </a:r>
          </a:p>
          <a:p>
            <a:pPr lvl="1"/>
            <a:r>
              <a:rPr lang="en-GB" dirty="0" smtClean="0"/>
              <a:t>c2-&gt;c1, a1i-&gt;c1</a:t>
            </a:r>
          </a:p>
          <a:p>
            <a:r>
              <a:rPr lang="en-GB" dirty="0" smtClean="0"/>
              <a:t>derive </a:t>
            </a:r>
          </a:p>
          <a:p>
            <a:pPr lvl="1"/>
            <a:r>
              <a:rPr lang="en-GB" dirty="0" smtClean="0"/>
              <a:t>a2i-&gt;a1i , c2-&gt;a2i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And likewise from </a:t>
            </a:r>
          </a:p>
          <a:p>
            <a:pPr lvl="1"/>
            <a:r>
              <a:rPr lang="en-GB" dirty="0" smtClean="0"/>
              <a:t>c2-&gt;c1, c2-&gt;a2i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SIGNATURE PROFILE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Provenance </a:t>
            </a:r>
            <a:r>
              <a:rPr lang="en-US" dirty="0" smtClean="0"/>
              <a:t>S</a:t>
            </a:r>
            <a:r>
              <a:rPr lang="en-US" dirty="0" smtClean="0"/>
              <a:t>ecurity </a:t>
            </a:r>
            <a:r>
              <a:rPr lang="en-US" dirty="0" smtClean="0"/>
              <a:t>C</a:t>
            </a:r>
            <a:r>
              <a:rPr lang="en-US" dirty="0" smtClean="0"/>
              <a:t>oncerns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ensure the integrity of an OPM graph? </a:t>
            </a:r>
          </a:p>
          <a:p>
            <a:pPr lvl="1"/>
            <a:r>
              <a:rPr lang="en-US" dirty="0" smtClean="0"/>
              <a:t>Has it been tampered with? Is it authentic?</a:t>
            </a:r>
          </a:p>
          <a:p>
            <a:r>
              <a:rPr lang="en-US" dirty="0" smtClean="0"/>
              <a:t>Who created an OPM graph?</a:t>
            </a:r>
          </a:p>
          <a:p>
            <a:pPr lvl="1"/>
            <a:r>
              <a:rPr lang="en-US" dirty="0" smtClean="0"/>
              <a:t>Is there non-</a:t>
            </a:r>
            <a:r>
              <a:rPr lang="en-US" dirty="0" err="1" smtClean="0"/>
              <a:t>repudiable</a:t>
            </a:r>
            <a:r>
              <a:rPr lang="en-US" dirty="0" smtClean="0"/>
              <a:t> evidence that an entity is its author?</a:t>
            </a:r>
          </a:p>
          <a:p>
            <a:r>
              <a:rPr lang="en-US" dirty="0" smtClean="0"/>
              <a:t>Note: many other security requirements, cf. </a:t>
            </a:r>
            <a:r>
              <a:rPr lang="en-US" smtClean="0"/>
              <a:t>[Tan 06], [Braun 08], [Moreau 10].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of OPM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Cryptographic signatures provide:</a:t>
            </a:r>
          </a:p>
          <a:p>
            <a:pPr lvl="1"/>
            <a:r>
              <a:rPr lang="en-US" dirty="0" smtClean="0"/>
              <a:t>Non </a:t>
            </a:r>
            <a:r>
              <a:rPr lang="en-US" dirty="0" err="1" smtClean="0"/>
              <a:t>repudiable</a:t>
            </a:r>
            <a:r>
              <a:rPr lang="en-US" dirty="0" smtClean="0"/>
              <a:t> evidence</a:t>
            </a:r>
          </a:p>
          <a:p>
            <a:pPr lvl="1"/>
            <a:r>
              <a:rPr lang="en-US" dirty="0" smtClean="0"/>
              <a:t>Means to check authenticity</a:t>
            </a:r>
          </a:p>
          <a:p>
            <a:r>
              <a:rPr lang="en-US" dirty="0" smtClean="0"/>
              <a:t>Leveraging existing standards, e.g. XML-Signature</a:t>
            </a:r>
          </a:p>
          <a:p>
            <a:r>
              <a:rPr lang="en-US" dirty="0" smtClean="0"/>
              <a:t>Need to define a “normal form” for XML OPM graph before applying XML-Signature </a:t>
            </a:r>
          </a:p>
          <a:p>
            <a:r>
              <a:rPr lang="en-US" dirty="0" smtClean="0"/>
              <a:t>Implementation available from </a:t>
            </a:r>
            <a:r>
              <a:rPr lang="en-US" dirty="0" err="1" smtClean="0"/>
              <a:t>opm</a:t>
            </a:r>
            <a:r>
              <a:rPr lang="en-US" dirty="0" smtClean="0"/>
              <a:t> toolbox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signatur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-53161" r="-53161"/>
              <a:stretch>
                <a:fillRect/>
              </a:stretch>
            </p:blipFill>
          </mc:Choice>
          <mc:Fallback>
            <p:blipFill>
              <a:blip r:embed="rId5"/>
              <a:srcRect l="-53161" r="-53161"/>
              <a:stretch>
                <a:fillRect/>
              </a:stretch>
            </p:blipFill>
          </mc:Fallback>
        </mc:AlternateContent>
        <p:spPr>
          <a:xfrm>
            <a:off x="0" y="1116010"/>
            <a:ext cx="9144000" cy="55543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and Signatures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883782" y="1865902"/>
            <a:ext cx="2553185" cy="615419"/>
          </a:xfrm>
          <a:prstGeom prst="wedgeEllipseCallout">
            <a:avLst>
              <a:gd name="adj1" fmla="val -39881"/>
              <a:gd name="adj2" fmla="val 1590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Signature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133615" y="2817038"/>
            <a:ext cx="2553185" cy="615419"/>
          </a:xfrm>
          <a:prstGeom prst="wedgeEllipseCallout">
            <a:avLst>
              <a:gd name="adj1" fmla="val -39881"/>
              <a:gd name="adj2" fmla="val 1590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X509 Certificate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flipH="1">
            <a:off x="192438" y="2354019"/>
            <a:ext cx="2553185" cy="615419"/>
          </a:xfrm>
          <a:prstGeom prst="wedgeEllipseCallout">
            <a:avLst>
              <a:gd name="adj1" fmla="val -47418"/>
              <a:gd name="adj2" fmla="val 14654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Distinguished Name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H="1">
            <a:off x="1" y="5332129"/>
            <a:ext cx="2553185" cy="794034"/>
          </a:xfrm>
          <a:prstGeom prst="wedgeEllipseCallout">
            <a:avLst>
              <a:gd name="adj1" fmla="val -66035"/>
              <a:gd name="adj2" fmla="val -4706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Timestamp and</a:t>
            </a:r>
          </a:p>
          <a:p>
            <a:pPr algn="ctr"/>
            <a:r>
              <a:rPr lang="en-US" dirty="0" smtClean="0"/>
              <a:t>Replay Protection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5700041" y="5689360"/>
            <a:ext cx="2553185" cy="615419"/>
          </a:xfrm>
          <a:prstGeom prst="wedgeEllipseCallout">
            <a:avLst>
              <a:gd name="adj1" fmla="val 73082"/>
              <a:gd name="adj2" fmla="val 77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3103102" y="3090192"/>
            <a:ext cx="3888695" cy="1833164"/>
          </a:xfrm>
          <a:prstGeom prst="wedgeEllipseCallout">
            <a:avLst>
              <a:gd name="adj1" fmla="val -61948"/>
              <a:gd name="adj2" fmla="val -120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annotation to an OPM graph that contains a signature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A5E6-C795-E749-AFB5-1A3F91A885FA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91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 Myers (NCSA) implementation on top of RDF serialization</a:t>
            </a:r>
          </a:p>
          <a:p>
            <a:r>
              <a:rPr lang="en-US" dirty="0" smtClean="0"/>
              <a:t>More challenging since:</a:t>
            </a:r>
          </a:p>
          <a:p>
            <a:pPr lvl="1"/>
            <a:r>
              <a:rPr lang="en-US" dirty="0" smtClean="0"/>
              <a:t>There is no standard way of serializing RDF</a:t>
            </a:r>
          </a:p>
          <a:p>
            <a:pPr lvl="1"/>
            <a:r>
              <a:rPr lang="en-US" dirty="0" smtClean="0"/>
              <a:t>There is no standard RDF-Signature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Dublin Core PROFILE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5: 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Profile Definition</a:t>
            </a:r>
          </a:p>
          <a:p>
            <a:r>
              <a:rPr lang="en-GB" dirty="0" smtClean="0"/>
              <a:t>Essential Profiles</a:t>
            </a:r>
          </a:p>
          <a:p>
            <a:pPr lvl="1"/>
            <a:r>
              <a:rPr lang="en-GB" dirty="0" smtClean="0"/>
              <a:t>Collections Profile</a:t>
            </a:r>
          </a:p>
          <a:p>
            <a:pPr lvl="1"/>
            <a:r>
              <a:rPr lang="en-GB" dirty="0" smtClean="0"/>
              <a:t>Signature Profile</a:t>
            </a:r>
          </a:p>
          <a:p>
            <a:r>
              <a:rPr lang="en-GB" dirty="0" smtClean="0"/>
              <a:t>Domain Profiles</a:t>
            </a:r>
          </a:p>
          <a:p>
            <a:pPr lvl="1"/>
            <a:r>
              <a:rPr lang="en-GB" dirty="0" smtClean="0"/>
              <a:t>Dublin Core Profile</a:t>
            </a:r>
          </a:p>
          <a:p>
            <a:pPr lvl="1"/>
            <a:r>
              <a:rPr lang="en-GB" dirty="0" smtClean="0"/>
              <a:t>D-Profile	</a:t>
            </a:r>
          </a:p>
          <a:p>
            <a:r>
              <a:rPr lang="en-GB" dirty="0" smtClean="0"/>
              <a:t>Feedback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Dublin Core Profile (draft)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many people, </a:t>
            </a:r>
            <a:r>
              <a:rPr lang="en-GB" i="1" dirty="0" smtClean="0"/>
              <a:t>provenance </a:t>
            </a:r>
            <a:r>
              <a:rPr lang="en-GB" dirty="0" smtClean="0"/>
              <a:t>is primarily about attribution, citation, bibliographic information</a:t>
            </a:r>
          </a:p>
          <a:p>
            <a:r>
              <a:rPr lang="en-GB" dirty="0" smtClean="0"/>
              <a:t>DC provides terms to relate resources to such information</a:t>
            </a:r>
          </a:p>
          <a:p>
            <a:r>
              <a:rPr lang="en-GB" dirty="0" smtClean="0"/>
              <a:t>DC profile aims to use of Dublin Core terms to OPM concepts and graph patterns</a:t>
            </a:r>
          </a:p>
          <a:p>
            <a:r>
              <a:rPr lang="en-US" dirty="0" err="1" smtClean="0"/>
              <a:t>http://twiki.ipaw.info/pub/OPM/ChangeProposalDublinCoreMapping/dcprofile.pdf</a:t>
            </a: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5572132" y="1214422"/>
            <a:ext cx="334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with Simon Miles and Joe </a:t>
            </a:r>
            <a:r>
              <a:rPr lang="en-GB" i="1" dirty="0" err="1" smtClean="0"/>
              <a:t>Futrelle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Core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Accrual method</a:t>
            </a:r>
          </a:p>
          <a:p>
            <a:r>
              <a:rPr lang="en-US" dirty="0" smtClean="0"/>
              <a:t>Available</a:t>
            </a:r>
          </a:p>
          <a:p>
            <a:r>
              <a:rPr lang="en-US" dirty="0" smtClean="0"/>
              <a:t>Bibliographic citation</a:t>
            </a:r>
          </a:p>
          <a:p>
            <a:r>
              <a:rPr lang="en-US" dirty="0" smtClean="0"/>
              <a:t>Contributor</a:t>
            </a:r>
          </a:p>
          <a:p>
            <a:r>
              <a:rPr lang="en-US" dirty="0" smtClean="0"/>
              <a:t>Publisher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Version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dc:accuralMethod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8862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Addition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514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method by which items are added to a collection</a:t>
            </a:r>
          </a:p>
          <a:p>
            <a:r>
              <a:rPr lang="en-US" dirty="0" smtClean="0">
                <a:latin typeface="Courier"/>
                <a:cs typeface="Courier"/>
              </a:rPr>
              <a:t>I </a:t>
            </a:r>
            <a:r>
              <a:rPr lang="en-US" dirty="0" err="1" smtClean="0">
                <a:latin typeface="Courier"/>
                <a:cs typeface="Courier"/>
              </a:rPr>
              <a:t>dc:accuralMethod</a:t>
            </a:r>
            <a:r>
              <a:rPr lang="en-US" dirty="0" smtClean="0">
                <a:latin typeface="Courier"/>
                <a:cs typeface="Courier"/>
              </a:rPr>
              <a:t> M</a:t>
            </a:r>
          </a:p>
          <a:p>
            <a:endParaRPr lang="en-US" dirty="0"/>
          </a:p>
        </p:txBody>
      </p:sp>
      <p:sp>
        <p:nvSpPr>
          <p:cNvPr id="7" name="Regular Pentagon 6"/>
          <p:cNvSpPr/>
          <p:nvPr/>
        </p:nvSpPr>
        <p:spPr>
          <a:xfrm>
            <a:off x="3733800" y="1981200"/>
            <a:ext cx="1295400" cy="1066800"/>
          </a:xfrm>
          <a:prstGeom prst="pent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Method</a:t>
            </a:r>
          </a:p>
          <a:p>
            <a:r>
              <a:rPr lang="en-US" sz="1400" dirty="0" smtClean="0"/>
              <a:t>(M)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1371600" y="2002306"/>
            <a:ext cx="1336575" cy="133657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Collection Before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5791200" y="2133600"/>
            <a:ext cx="990600" cy="990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New item (I)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3657600" y="5334000"/>
            <a:ext cx="1295400" cy="1295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New Collection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0" idx="0"/>
            <a:endCxn id="5" idx="2"/>
          </p:cNvCxnSpPr>
          <p:nvPr/>
        </p:nvCxnSpPr>
        <p:spPr>
          <a:xfrm rot="5400000" flipH="1" flipV="1">
            <a:off x="4057650" y="504825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0"/>
            <a:endCxn id="9" idx="3"/>
          </p:cNvCxnSpPr>
          <p:nvPr/>
        </p:nvCxnSpPr>
        <p:spPr>
          <a:xfrm rot="5400000" flipH="1" flipV="1">
            <a:off x="4686300" y="2636230"/>
            <a:ext cx="907070" cy="1592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0"/>
            <a:endCxn id="7" idx="3"/>
          </p:cNvCxnSpPr>
          <p:nvPr/>
        </p:nvCxnSpPr>
        <p:spPr>
          <a:xfrm rot="5400000" flipH="1" flipV="1">
            <a:off x="3943350" y="34480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  <a:endCxn id="8" idx="5"/>
          </p:cNvCxnSpPr>
          <p:nvPr/>
        </p:nvCxnSpPr>
        <p:spPr>
          <a:xfrm rot="10800000">
            <a:off x="2512438" y="3143144"/>
            <a:ext cx="1373762" cy="1200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9" idx="4"/>
          </p:cNvCxnSpPr>
          <p:nvPr/>
        </p:nvCxnSpPr>
        <p:spPr>
          <a:xfrm flipV="1">
            <a:off x="4953000" y="3124200"/>
            <a:ext cx="1333500" cy="285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5000" y="44196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dc:versionOf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dc:publisher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72860" y="4156880"/>
            <a:ext cx="857256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72860" y="1870864"/>
            <a:ext cx="857256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01290" y="3121029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1" idx="4"/>
          </p:cNvCxnSpPr>
          <p:nvPr/>
        </p:nvCxnSpPr>
        <p:spPr>
          <a:xfrm rot="5400000" flipH="1" flipV="1">
            <a:off x="4744242" y="3471072"/>
            <a:ext cx="15144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15538" y="287099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publish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0694" y="3286124"/>
            <a:ext cx="17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 smtClean="0"/>
              <a:t>wasSameResourceAs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802" y="4942698"/>
            <a:ext cx="134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state=published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10" idx="1"/>
            <a:endCxn id="12" idx="2"/>
          </p:cNvCxnSpPr>
          <p:nvPr/>
        </p:nvCxnSpPr>
        <p:spPr>
          <a:xfrm rot="16200000" flipV="1">
            <a:off x="4520262" y="3602189"/>
            <a:ext cx="516358" cy="83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0"/>
            <a:endCxn id="11" idx="3"/>
          </p:cNvCxnSpPr>
          <p:nvPr/>
        </p:nvCxnSpPr>
        <p:spPr>
          <a:xfrm rot="5400000" flipH="1" flipV="1">
            <a:off x="4513115" y="2435742"/>
            <a:ext cx="530652" cy="83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agon 28"/>
          <p:cNvSpPr/>
          <p:nvPr/>
        </p:nvSpPr>
        <p:spPr>
          <a:xfrm>
            <a:off x="1858150" y="3085310"/>
            <a:ext cx="857256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2715406" y="344170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86844" y="3442500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 smtClean="0"/>
              <a:t>wasActionOf</a:t>
            </a:r>
            <a:endParaRPr lang="en-US" sz="1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44364" y="1585112"/>
            <a:ext cx="1528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state=unpublished</a:t>
            </a:r>
            <a:endParaRPr lang="en-US" sz="1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15274" y="3799690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person</a:t>
            </a:r>
          </a:p>
          <a:p>
            <a:r>
              <a:rPr lang="en-GB" sz="1400" i="1" dirty="0" smtClean="0"/>
              <a:t>name=Luc</a:t>
            </a:r>
            <a:endParaRPr lang="en-US" sz="1400" i="1" dirty="0"/>
          </a:p>
        </p:txBody>
      </p:sp>
      <p:sp>
        <p:nvSpPr>
          <p:cNvPr id="36" name="TextBox 35"/>
          <p:cNvSpPr txBox="1"/>
          <p:nvPr/>
        </p:nvSpPr>
        <p:spPr>
          <a:xfrm rot="19652831">
            <a:off x="4542227" y="256164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used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644100" y="4085442"/>
            <a:ext cx="142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wasGeneratedBy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OPM benefit: refinement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72860" y="4156880"/>
            <a:ext cx="857256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72860" y="1870864"/>
            <a:ext cx="857256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01290" y="3121029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1" idx="4"/>
          </p:cNvCxnSpPr>
          <p:nvPr/>
        </p:nvCxnSpPr>
        <p:spPr>
          <a:xfrm rot="5400000" flipH="1" flipV="1">
            <a:off x="4744242" y="3471072"/>
            <a:ext cx="15144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15538" y="287099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publish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0694" y="3286124"/>
            <a:ext cx="17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 smtClean="0"/>
              <a:t>wasSameResourceAs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802" y="4942698"/>
            <a:ext cx="134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state=published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10" idx="1"/>
            <a:endCxn id="12" idx="2"/>
          </p:cNvCxnSpPr>
          <p:nvPr/>
        </p:nvCxnSpPr>
        <p:spPr>
          <a:xfrm rot="16200000" flipV="1">
            <a:off x="4520262" y="3602189"/>
            <a:ext cx="516358" cy="83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0"/>
            <a:endCxn id="11" idx="3"/>
          </p:cNvCxnSpPr>
          <p:nvPr/>
        </p:nvCxnSpPr>
        <p:spPr>
          <a:xfrm rot="5400000" flipH="1" flipV="1">
            <a:off x="4513115" y="2435742"/>
            <a:ext cx="530652" cy="83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agon 28"/>
          <p:cNvSpPr/>
          <p:nvPr/>
        </p:nvSpPr>
        <p:spPr>
          <a:xfrm>
            <a:off x="1858150" y="3085310"/>
            <a:ext cx="857256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2715406" y="344170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86844" y="3442500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 smtClean="0"/>
              <a:t>wasActionOf</a:t>
            </a:r>
            <a:endParaRPr lang="en-US" sz="1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44364" y="1585112"/>
            <a:ext cx="1528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state=unpublished</a:t>
            </a:r>
            <a:endParaRPr lang="en-US" sz="1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15274" y="3799690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person</a:t>
            </a:r>
          </a:p>
          <a:p>
            <a:r>
              <a:rPr lang="en-GB" sz="1400" i="1" dirty="0" smtClean="0"/>
              <a:t>name=Luc</a:t>
            </a:r>
            <a:endParaRPr lang="en-US" sz="1400" i="1" dirty="0"/>
          </a:p>
        </p:txBody>
      </p:sp>
      <p:sp>
        <p:nvSpPr>
          <p:cNvPr id="36" name="TextBox 35"/>
          <p:cNvSpPr txBox="1"/>
          <p:nvPr/>
        </p:nvSpPr>
        <p:spPr>
          <a:xfrm rot="19652831">
            <a:off x="4542227" y="256164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used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644100" y="4085442"/>
            <a:ext cx="142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wasGeneratedBy</a:t>
            </a:r>
            <a:endParaRPr lang="en-US" sz="1400" dirty="0"/>
          </a:p>
        </p:txBody>
      </p:sp>
      <p:grpSp>
        <p:nvGrpSpPr>
          <p:cNvPr id="2" name="Group 24"/>
          <p:cNvGrpSpPr/>
          <p:nvPr/>
        </p:nvGrpSpPr>
        <p:grpSpPr>
          <a:xfrm>
            <a:off x="7929586" y="2143116"/>
            <a:ext cx="714380" cy="2428892"/>
            <a:chOff x="7858148" y="2143116"/>
            <a:chExt cx="714380" cy="2428892"/>
          </a:xfrm>
        </p:grpSpPr>
        <p:sp>
          <p:nvSpPr>
            <p:cNvPr id="19" name="Rectangle 18"/>
            <p:cNvSpPr/>
            <p:nvPr/>
          </p:nvSpPr>
          <p:spPr>
            <a:xfrm>
              <a:off x="7858148" y="2143116"/>
              <a:ext cx="714380" cy="6429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review</a:t>
              </a:r>
              <a:endParaRPr lang="en-US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8148" y="3036091"/>
              <a:ext cx="714380" cy="6429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approve</a:t>
              </a:r>
              <a:endParaRPr lang="en-US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58148" y="3929066"/>
              <a:ext cx="714380" cy="6429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catalog</a:t>
              </a:r>
              <a:endParaRPr lang="en-US" sz="1200" dirty="0"/>
            </a:p>
          </p:txBody>
        </p:sp>
      </p:grpSp>
      <p:cxnSp>
        <p:nvCxnSpPr>
          <p:cNvPr id="30" name="Straight Arrow Connector 29"/>
          <p:cNvCxnSpPr>
            <a:stCxn id="19" idx="1"/>
            <a:endCxn id="11" idx="7"/>
          </p:cNvCxnSpPr>
          <p:nvPr/>
        </p:nvCxnSpPr>
        <p:spPr>
          <a:xfrm rot="10800000">
            <a:off x="5804574" y="1994313"/>
            <a:ext cx="2125012" cy="470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6"/>
            <a:endCxn id="21" idx="1"/>
          </p:cNvCxnSpPr>
          <p:nvPr/>
        </p:nvCxnSpPr>
        <p:spPr>
          <a:xfrm flipV="1">
            <a:off x="5930116" y="4250537"/>
            <a:ext cx="1999470" cy="327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0"/>
            <a:endCxn id="20" idx="2"/>
          </p:cNvCxnSpPr>
          <p:nvPr/>
        </p:nvCxnSpPr>
        <p:spPr>
          <a:xfrm rot="5400000" flipH="1" flipV="1">
            <a:off x="8161760" y="3804050"/>
            <a:ext cx="25003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0"/>
            <a:endCxn id="19" idx="2"/>
          </p:cNvCxnSpPr>
          <p:nvPr/>
        </p:nvCxnSpPr>
        <p:spPr>
          <a:xfrm rot="5400000" flipH="1" flipV="1">
            <a:off x="8161760" y="2911075"/>
            <a:ext cx="25003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dc:contributor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72860" y="4156880"/>
            <a:ext cx="857256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72860" y="1870864"/>
            <a:ext cx="857256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01290" y="3121029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1" idx="4"/>
          </p:cNvCxnSpPr>
          <p:nvPr/>
        </p:nvCxnSpPr>
        <p:spPr>
          <a:xfrm rot="5400000" flipH="1" flipV="1">
            <a:off x="4744242" y="3471072"/>
            <a:ext cx="15144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9000" y="2892623"/>
            <a:ext cx="1116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contribution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0694" y="3286124"/>
            <a:ext cx="1262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 smtClean="0"/>
              <a:t>dc:isVersionOf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10" idx="1"/>
            <a:endCxn id="12" idx="2"/>
          </p:cNvCxnSpPr>
          <p:nvPr/>
        </p:nvCxnSpPr>
        <p:spPr>
          <a:xfrm rot="16200000" flipV="1">
            <a:off x="4520262" y="3602189"/>
            <a:ext cx="516358" cy="83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0"/>
            <a:endCxn id="11" idx="3"/>
          </p:cNvCxnSpPr>
          <p:nvPr/>
        </p:nvCxnSpPr>
        <p:spPr>
          <a:xfrm rot="5400000" flipH="1" flipV="1">
            <a:off x="4513115" y="2435742"/>
            <a:ext cx="530652" cy="83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agon 28"/>
          <p:cNvSpPr/>
          <p:nvPr/>
        </p:nvSpPr>
        <p:spPr>
          <a:xfrm>
            <a:off x="3048000" y="1524000"/>
            <a:ext cx="857256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2" idx="0"/>
          </p:cNvCxnSpPr>
          <p:nvPr/>
        </p:nvCxnSpPr>
        <p:spPr>
          <a:xfrm rot="16200000" flipV="1">
            <a:off x="3476226" y="2238775"/>
            <a:ext cx="987429" cy="777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9652831">
            <a:off x="4542227" y="256164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used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644100" y="4085442"/>
            <a:ext cx="142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wasGeneratedBy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OPM benefit: additional details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72860" y="4156880"/>
            <a:ext cx="857256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72860" y="1870864"/>
            <a:ext cx="857256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01290" y="3121029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1" idx="4"/>
          </p:cNvCxnSpPr>
          <p:nvPr/>
        </p:nvCxnSpPr>
        <p:spPr>
          <a:xfrm rot="5400000" flipH="1" flipV="1">
            <a:off x="4744242" y="3471072"/>
            <a:ext cx="15144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9000" y="2892623"/>
            <a:ext cx="1116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contribution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0694" y="3286124"/>
            <a:ext cx="1262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 smtClean="0"/>
              <a:t>dc:isVersionOf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10" idx="1"/>
            <a:endCxn id="12" idx="2"/>
          </p:cNvCxnSpPr>
          <p:nvPr/>
        </p:nvCxnSpPr>
        <p:spPr>
          <a:xfrm rot="16200000" flipV="1">
            <a:off x="4520262" y="3602189"/>
            <a:ext cx="516358" cy="83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0"/>
            <a:endCxn id="11" idx="3"/>
          </p:cNvCxnSpPr>
          <p:nvPr/>
        </p:nvCxnSpPr>
        <p:spPr>
          <a:xfrm rot="5400000" flipH="1" flipV="1">
            <a:off x="4513115" y="2435742"/>
            <a:ext cx="530652" cy="839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agon 28"/>
          <p:cNvSpPr/>
          <p:nvPr/>
        </p:nvSpPr>
        <p:spPr>
          <a:xfrm>
            <a:off x="3048000" y="1524000"/>
            <a:ext cx="857256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2" idx="0"/>
          </p:cNvCxnSpPr>
          <p:nvPr/>
        </p:nvCxnSpPr>
        <p:spPr>
          <a:xfrm rot="16200000" flipV="1">
            <a:off x="3476226" y="2238775"/>
            <a:ext cx="987429" cy="777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9652831">
            <a:off x="4542227" y="256164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used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644100" y="4085442"/>
            <a:ext cx="142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wasGeneratedBy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1524000" y="2971800"/>
            <a:ext cx="14478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Contribution</a:t>
            </a:r>
          </a:p>
          <a:p>
            <a:pPr algn="ctr"/>
            <a:r>
              <a:rPr lang="en-US" sz="1200" dirty="0" smtClean="0"/>
              <a:t>content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stCxn id="12" idx="1"/>
            <a:endCxn id="16" idx="6"/>
          </p:cNvCxnSpPr>
          <p:nvPr/>
        </p:nvCxnSpPr>
        <p:spPr>
          <a:xfrm rot="10800000" flipV="1">
            <a:off x="2971800" y="3442500"/>
            <a:ext cx="1029490" cy="17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400" y="3505200"/>
            <a:ext cx="48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D-Profile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Across Applications</a:t>
            </a:r>
            <a:endParaRPr lang="en-US" dirty="0"/>
          </a:p>
        </p:txBody>
      </p:sp>
      <p:pic>
        <p:nvPicPr>
          <p:cNvPr id="9" name="Picture 35" descr="MCPE0267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736"/>
            <a:ext cx="12938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/>
          <p:nvPr/>
        </p:nvGrpSpPr>
        <p:grpSpPr>
          <a:xfrm>
            <a:off x="1142976" y="2000240"/>
            <a:ext cx="1290882" cy="1857388"/>
            <a:chOff x="1142976" y="2000240"/>
            <a:chExt cx="1290882" cy="1857388"/>
          </a:xfrm>
        </p:grpSpPr>
        <p:sp>
          <p:nvSpPr>
            <p:cNvPr id="4" name="Cloud 3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21" name="Can 20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2428860" y="1357298"/>
            <a:ext cx="1290882" cy="1857388"/>
            <a:chOff x="1142976" y="2000240"/>
            <a:chExt cx="1290882" cy="1857388"/>
          </a:xfrm>
        </p:grpSpPr>
        <p:sp>
          <p:nvSpPr>
            <p:cNvPr id="27" name="Cloud 26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28" name="Can 27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3786182" y="2285992"/>
            <a:ext cx="2148138" cy="2143140"/>
            <a:chOff x="3714744" y="2143116"/>
            <a:chExt cx="2148138" cy="2143140"/>
          </a:xfrm>
        </p:grpSpPr>
        <p:sp>
          <p:nvSpPr>
            <p:cNvPr id="30" name="Cloud 29"/>
            <p:cNvSpPr>
              <a:spLocks noChangeAspect="1"/>
            </p:cNvSpPr>
            <p:nvPr/>
          </p:nvSpPr>
          <p:spPr>
            <a:xfrm>
              <a:off x="4572000" y="2143116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31" name="Can 30"/>
            <p:cNvSpPr/>
            <p:nvPr/>
          </p:nvSpPr>
          <p:spPr>
            <a:xfrm>
              <a:off x="4357686" y="3500438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>
              <a:spLocks noChangeAspect="1"/>
            </p:cNvSpPr>
            <p:nvPr/>
          </p:nvSpPr>
          <p:spPr>
            <a:xfrm>
              <a:off x="3714744" y="2428868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5929322" y="1142984"/>
            <a:ext cx="1290882" cy="1857388"/>
            <a:chOff x="1142976" y="2000240"/>
            <a:chExt cx="1290882" cy="1857388"/>
          </a:xfrm>
        </p:grpSpPr>
        <p:sp>
          <p:nvSpPr>
            <p:cNvPr id="35" name="Cloud 34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36" name="Can 35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>
            <a:stCxn id="4" idx="3"/>
            <a:endCxn id="27" idx="2"/>
          </p:cNvCxnSpPr>
          <p:nvPr/>
        </p:nvCxnSpPr>
        <p:spPr>
          <a:xfrm rot="5400000" flipH="1" flipV="1">
            <a:off x="2005698" y="1628990"/>
            <a:ext cx="209885" cy="64444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0"/>
            <a:endCxn id="32" idx="3"/>
          </p:cNvCxnSpPr>
          <p:nvPr/>
        </p:nvCxnSpPr>
        <p:spPr>
          <a:xfrm>
            <a:off x="3718666" y="1846270"/>
            <a:ext cx="712957" cy="78138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0"/>
            <a:endCxn id="30" idx="3"/>
          </p:cNvCxnSpPr>
          <p:nvPr/>
        </p:nvCxnSpPr>
        <p:spPr>
          <a:xfrm>
            <a:off x="3718666" y="1846270"/>
            <a:ext cx="1570213" cy="4956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0"/>
            <a:endCxn id="35" idx="2"/>
          </p:cNvCxnSpPr>
          <p:nvPr/>
        </p:nvCxnSpPr>
        <p:spPr>
          <a:xfrm flipV="1">
            <a:off x="3718666" y="1631956"/>
            <a:ext cx="2214660" cy="2143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3"/>
            <a:endCxn id="35" idx="2"/>
          </p:cNvCxnSpPr>
          <p:nvPr/>
        </p:nvCxnSpPr>
        <p:spPr>
          <a:xfrm rot="5400000" flipH="1" flipV="1">
            <a:off x="5256127" y="1664709"/>
            <a:ext cx="709951" cy="64444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0"/>
          </p:cNvCxnSpPr>
          <p:nvPr/>
        </p:nvCxnSpPr>
        <p:spPr>
          <a:xfrm>
            <a:off x="7219128" y="1631956"/>
            <a:ext cx="567582" cy="825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785786" y="5143512"/>
            <a:ext cx="7358114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Provenance Inter-Operability 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1785918" y="4143380"/>
            <a:ext cx="142876" cy="92869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>
            <a:off x="3071802" y="3357562"/>
            <a:ext cx="142876" cy="171451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>
            <a:off x="6572264" y="3286124"/>
            <a:ext cx="142876" cy="178595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4714876" y="4500570"/>
            <a:ext cx="142876" cy="57150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57488" y="6143644"/>
            <a:ext cx="35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Open Provenance Model (OPM)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OPM Usage Thus Far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OPM has been used for integration between monolithic systems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Agreement between applications on integration points</a:t>
            </a:r>
          </a:p>
          <a:p>
            <a:pPr lvl="1"/>
            <a:r>
              <a:rPr lang="en-US" dirty="0" smtClean="0"/>
              <a:t>Little communication mostly through the environment</a:t>
            </a:r>
          </a:p>
          <a:p>
            <a:pPr lvl="1"/>
            <a:r>
              <a:rPr lang="en-US" dirty="0" smtClean="0"/>
              <a:t>Clear demarcation of functional components</a:t>
            </a:r>
          </a:p>
          <a:p>
            <a:pPr lvl="1"/>
            <a:r>
              <a:rPr lang="en-US" dirty="0" smtClean="0"/>
              <a:t>The other party is “a good guy”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OPM Layered Architecture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OPM in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OPM suitable for Distributed Systems?</a:t>
            </a:r>
          </a:p>
          <a:p>
            <a:r>
              <a:rPr lang="en-US" dirty="0" smtClean="0"/>
              <a:t>Can OPM deal with…</a:t>
            </a:r>
          </a:p>
          <a:p>
            <a:pPr lvl="1"/>
            <a:r>
              <a:rPr lang="en-US" dirty="0" smtClean="0"/>
              <a:t>asynchronous / synchronous systems</a:t>
            </a:r>
          </a:p>
          <a:p>
            <a:pPr lvl="1"/>
            <a:r>
              <a:rPr lang="en-US" dirty="0" smtClean="0"/>
              <a:t>failure, corruption, errors</a:t>
            </a:r>
          </a:p>
          <a:p>
            <a:pPr lvl="1"/>
            <a:r>
              <a:rPr lang="en-US" dirty="0" smtClean="0"/>
              <a:t>transient processes</a:t>
            </a:r>
          </a:p>
          <a:p>
            <a:pPr lvl="1"/>
            <a:r>
              <a:rPr lang="en-US" dirty="0" smtClean="0"/>
              <a:t>independent processes</a:t>
            </a:r>
          </a:p>
          <a:p>
            <a:pPr lvl="1"/>
            <a:r>
              <a:rPr lang="en-US" dirty="0" smtClean="0"/>
              <a:t>defining applications across systems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OPM in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OPM suitable for Distributed Systems?</a:t>
            </a:r>
          </a:p>
          <a:p>
            <a:r>
              <a:rPr lang="en-US" dirty="0" smtClean="0"/>
              <a:t>Can OPM deal with…</a:t>
            </a:r>
          </a:p>
          <a:p>
            <a:pPr lvl="1"/>
            <a:r>
              <a:rPr lang="en-US" dirty="0" smtClean="0"/>
              <a:t>asynchronous / synchronous systems</a:t>
            </a:r>
          </a:p>
          <a:p>
            <a:pPr lvl="1"/>
            <a:r>
              <a:rPr lang="en-US" dirty="0" smtClean="0"/>
              <a:t>failure, corruption, errors</a:t>
            </a:r>
          </a:p>
          <a:p>
            <a:pPr lvl="1"/>
            <a:r>
              <a:rPr lang="en-US" dirty="0" smtClean="0"/>
              <a:t>transient processes</a:t>
            </a:r>
          </a:p>
          <a:p>
            <a:pPr lvl="1"/>
            <a:r>
              <a:rPr lang="en-US" dirty="0" smtClean="0"/>
              <a:t>independent processes</a:t>
            </a:r>
          </a:p>
          <a:p>
            <a:pPr lvl="1"/>
            <a:r>
              <a:rPr lang="en-US" dirty="0" smtClean="0"/>
              <a:t>defining applications across systems</a:t>
            </a:r>
          </a:p>
          <a:p>
            <a:r>
              <a:rPr lang="en-US" b="1" dirty="0" smtClean="0"/>
              <a:t>YES! (but we need some additions)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profile for modeling distributed systems within OPM</a:t>
            </a:r>
          </a:p>
          <a:p>
            <a:r>
              <a:rPr lang="en-US" dirty="0" smtClean="0"/>
              <a:t>Message-passing model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Web services</a:t>
            </a:r>
          </a:p>
          <a:p>
            <a:pPr lvl="1"/>
            <a:r>
              <a:rPr lang="en-US" dirty="0" smtClean="0"/>
              <a:t>Pervasive systems</a:t>
            </a:r>
          </a:p>
          <a:p>
            <a:pPr lvl="1"/>
            <a:r>
              <a:rPr lang="en-US" dirty="0" smtClean="0"/>
              <a:t>Mobile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Guidance: communication</a:t>
            </a:r>
            <a:endParaRPr lang="en-US" dirty="0"/>
          </a:p>
        </p:txBody>
      </p:sp>
      <p:pic>
        <p:nvPicPr>
          <p:cNvPr id="4" name="Picture 3" descr="communic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33871"/>
              <a:stretch>
                <a:fillRect/>
              </a:stretch>
            </p:blipFill>
          </mc:Choice>
          <mc:Fallback>
            <p:blipFill>
              <a:blip r:embed="rId3"/>
              <a:srcRect r="33871"/>
              <a:stretch>
                <a:fillRect/>
              </a:stretch>
            </p:blipFill>
          </mc:Fallback>
        </mc:AlternateContent>
        <p:spPr>
          <a:xfrm>
            <a:off x="2438400" y="919101"/>
            <a:ext cx="3124200" cy="593889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97675"/>
            <a:ext cx="22132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Edges</a:t>
            </a:r>
          </a:p>
          <a:p>
            <a:r>
              <a:rPr lang="en-US" dirty="0" err="1" smtClean="0"/>
              <a:t>WasConstructedFrom</a:t>
            </a:r>
            <a:endParaRPr lang="en-US" dirty="0" smtClean="0"/>
          </a:p>
          <a:p>
            <a:r>
              <a:rPr lang="en-US" dirty="0" err="1" smtClean="0"/>
              <a:t>WasCopyOf</a:t>
            </a:r>
            <a:endParaRPr lang="en-US" dirty="0" smtClean="0"/>
          </a:p>
          <a:p>
            <a:r>
              <a:rPr lang="en-US" dirty="0" err="1" smtClean="0"/>
              <a:t>WasSameMessageAs</a:t>
            </a:r>
            <a:endParaRPr lang="en-US" dirty="0" smtClean="0"/>
          </a:p>
          <a:p>
            <a:r>
              <a:rPr lang="en-US" dirty="0" err="1" smtClean="0"/>
              <a:t>WasExtractedFrom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Properties</a:t>
            </a:r>
          </a:p>
          <a:p>
            <a:r>
              <a:rPr lang="en-US" dirty="0" err="1" smtClean="0"/>
              <a:t>attributedTo</a:t>
            </a:r>
            <a:endParaRPr lang="en-US" dirty="0" smtClean="0"/>
          </a:p>
          <a:p>
            <a:r>
              <a:rPr lang="en-US" dirty="0" smtClean="0"/>
              <a:t>tracer</a:t>
            </a:r>
            <a:endParaRPr lang="en-US" dirty="0"/>
          </a:p>
        </p:txBody>
      </p:sp>
      <p:pic>
        <p:nvPicPr>
          <p:cNvPr id="6" name="Picture 5" descr="communic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33871"/>
              <a:stretch>
                <a:fillRect/>
              </a:stretch>
            </p:blipFill>
          </mc:Choice>
          <mc:Fallback>
            <p:blipFill>
              <a:blip r:embed="rId4"/>
              <a:srcRect r="33871"/>
              <a:stretch>
                <a:fillRect/>
              </a:stretch>
            </p:blipFill>
          </mc:Fallback>
        </mc:AlternateContent>
        <p:spPr>
          <a:xfrm>
            <a:off x="2819400" y="919101"/>
            <a:ext cx="3124200" cy="5938899"/>
          </a:xfrm>
          <a:prstGeom prst="rect">
            <a:avLst/>
          </a:prstGeom>
        </p:spPr>
      </p:pic>
      <p:pic>
        <p:nvPicPr>
          <p:cNvPr id="7" name="Picture 6" descr="glob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96000" y="1580356"/>
            <a:ext cx="2877786" cy="369728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Subclass of Artifact a </a:t>
            </a:r>
            <a:r>
              <a:rPr lang="en-US" i="1" dirty="0" smtClean="0"/>
              <a:t>D-Artifact</a:t>
            </a:r>
            <a:endParaRPr lang="en-US" dirty="0" smtClean="0"/>
          </a:p>
          <a:p>
            <a:r>
              <a:rPr lang="en-US" dirty="0" smtClean="0"/>
              <a:t>Has annotations including:</a:t>
            </a:r>
          </a:p>
          <a:p>
            <a:pPr lvl="1"/>
            <a:r>
              <a:rPr lang="en-US" dirty="0" smtClean="0"/>
              <a:t>Payload for sender &amp; receiver</a:t>
            </a:r>
          </a:p>
          <a:p>
            <a:pPr lvl="1"/>
            <a:r>
              <a:rPr lang="en-US" dirty="0" smtClean="0"/>
              <a:t>A message id</a:t>
            </a:r>
          </a:p>
          <a:p>
            <a:pPr lvl="1"/>
            <a:r>
              <a:rPr lang="en-US" dirty="0" smtClean="0"/>
              <a:t>Tracers</a:t>
            </a:r>
          </a:p>
          <a:p>
            <a:pPr lvl="1"/>
            <a:r>
              <a:rPr lang="en-US" dirty="0" smtClean="0"/>
              <a:t>Attribution</a:t>
            </a:r>
          </a:p>
          <a:p>
            <a:r>
              <a:rPr lang="en-US" dirty="0" smtClean="0"/>
              <a:t>Expansion Rules</a:t>
            </a:r>
          </a:p>
          <a:p>
            <a:r>
              <a:rPr lang="en-US" dirty="0" smtClean="0"/>
              <a:t>Save roughly half the nodes &amp; edges </a:t>
            </a:r>
            <a:endParaRPr lang="en-US" dirty="0"/>
          </a:p>
        </p:txBody>
      </p:sp>
      <p:pic>
        <p:nvPicPr>
          <p:cNvPr id="4" name="Picture 3" descr="genb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43600" y="2565400"/>
            <a:ext cx="1701800" cy="2387600"/>
          </a:xfrm>
          <a:prstGeom prst="rect">
            <a:avLst/>
          </a:prstGeom>
        </p:spPr>
      </p:pic>
      <p:pic>
        <p:nvPicPr>
          <p:cNvPr id="5" name="Picture 4" descr="genby-resul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39000" y="1574800"/>
            <a:ext cx="2120900" cy="4216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239000" y="3429000"/>
            <a:ext cx="685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FEEDBACk</a:t>
            </a:r>
            <a:r>
              <a:rPr lang="en-US" dirty="0" smtClean="0"/>
              <a:t>: What profiles are missing??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OPM through a Profile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one can make a profile (Go for it!)</a:t>
            </a:r>
          </a:p>
          <a:p>
            <a:r>
              <a:rPr lang="en-US" dirty="0" smtClean="0"/>
              <a:t>Easiest route is through a Vocabulary</a:t>
            </a:r>
          </a:p>
          <a:p>
            <a:r>
              <a:rPr lang="en-US" dirty="0" smtClean="0"/>
              <a:t>Post to the </a:t>
            </a:r>
            <a:r>
              <a:rPr lang="en-US" dirty="0" err="1" smtClean="0"/>
              <a:t>wiki</a:t>
            </a:r>
            <a:r>
              <a:rPr lang="en-US" dirty="0" smtClean="0"/>
              <a:t> and gain a community following</a:t>
            </a:r>
          </a:p>
          <a:p>
            <a:pPr lvl="1"/>
            <a:r>
              <a:rPr lang="en-US" dirty="0" smtClean="0"/>
              <a:t>Can also become endorsed…</a:t>
            </a:r>
          </a:p>
          <a:p>
            <a:r>
              <a:rPr lang="en-US" dirty="0" smtClean="0"/>
              <a:t>Lightweight Governance Model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twiki.ipaw.info/pub/OPM/WebHome/governance.pdf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OPM Layered Model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5486400"/>
            <a:ext cx="5029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OPM Core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4114800"/>
            <a:ext cx="5029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OPM Essential Profiles: Collections, Attribution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2743200"/>
            <a:ext cx="5029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OPM Domain Specialization: Workflow, Web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-762000" y="4114800"/>
            <a:ext cx="3810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 Bindings: XML, RDF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91200" y="5486400"/>
            <a:ext cx="12954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OPM Sig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6172200" y="4114800"/>
            <a:ext cx="3810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OPM based APIs: record, query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A5E6-C795-E749-AFB5-1A3F91A885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13323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DEFINITION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a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specialisation of an OPM graph for a specific domain or to handle a specific problem</a:t>
            </a:r>
          </a:p>
          <a:p>
            <a:r>
              <a:rPr lang="en-GB" dirty="0" smtClean="0"/>
              <a:t>Profile definitions are welcome!</a:t>
            </a:r>
          </a:p>
          <a:p>
            <a:r>
              <a:rPr lang="en-GB" dirty="0" smtClean="0"/>
              <a:t>Note: profile multiplicity challenges inter-operability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unique id</a:t>
            </a:r>
          </a:p>
          <a:p>
            <a:r>
              <a:rPr lang="en-US" dirty="0" smtClean="0"/>
              <a:t>Vocabulary of Annotations</a:t>
            </a:r>
          </a:p>
          <a:p>
            <a:r>
              <a:rPr lang="en-US" dirty="0" smtClean="0"/>
              <a:t>Guidance</a:t>
            </a:r>
          </a:p>
          <a:p>
            <a:r>
              <a:rPr lang="en-US" dirty="0" smtClean="0"/>
              <a:t>Profile Expansion Rules</a:t>
            </a:r>
          </a:p>
          <a:p>
            <a:r>
              <a:rPr lang="en-US" dirty="0" smtClean="0"/>
              <a:t>Syntactical Short-cuts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of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dirty="0" smtClean="0"/>
              <a:t>Controlled Vocabulary</a:t>
            </a:r>
          </a:p>
          <a:p>
            <a:r>
              <a:rPr lang="en-US" dirty="0" err="1" smtClean="0"/>
              <a:t>Subtyping</a:t>
            </a:r>
            <a:r>
              <a:rPr lang="en-US" dirty="0" smtClean="0"/>
              <a:t> of edges &amp; nodes</a:t>
            </a:r>
          </a:p>
          <a:p>
            <a:r>
              <a:rPr lang="en-US" dirty="0" smtClean="0"/>
              <a:t>Application specific properties</a:t>
            </a:r>
          </a:p>
          <a:p>
            <a:r>
              <a:rPr lang="en-US" dirty="0" smtClean="0"/>
              <a:t>Easy!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242" t="6291" r="1242"/>
          <a:stretch>
            <a:fillRect/>
          </a:stretch>
        </p:blipFill>
        <p:spPr>
          <a:xfrm>
            <a:off x="5654418" y="1676400"/>
            <a:ext cx="3489582" cy="114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67400" y="51054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5105400"/>
            <a:ext cx="121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Reviewer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2"/>
            <a:endCxn id="6" idx="3"/>
          </p:cNvCxnSpPr>
          <p:nvPr/>
        </p:nvCxnSpPr>
        <p:spPr>
          <a:xfrm rot="10800000">
            <a:off x="3657600" y="57150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571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reviewCreatedBy</a:t>
            </a:r>
            <a:endParaRPr lang="en-US" dirty="0"/>
          </a:p>
        </p:txBody>
      </p:sp>
      <p:cxnSp>
        <p:nvCxnSpPr>
          <p:cNvPr id="21" name="Straight Connector 20"/>
          <p:cNvCxnSpPr>
            <a:endCxn id="23" idx="2"/>
          </p:cNvCxnSpPr>
          <p:nvPr/>
        </p:nvCxnSpPr>
        <p:spPr>
          <a:xfrm rot="5400000" flipH="1" flipV="1">
            <a:off x="2647950" y="4845050"/>
            <a:ext cx="508000" cy="127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4648200"/>
            <a:ext cx="106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hasPhoto</a:t>
            </a:r>
            <a:endParaRPr lang="en-US" dirty="0"/>
          </a:p>
        </p:txBody>
      </p:sp>
      <p:pic>
        <p:nvPicPr>
          <p:cNvPr id="23" name="Picture 22" descr="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962400"/>
            <a:ext cx="6350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6|10.: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16259</TotalTime>
  <Words>1639</Words>
  <Application>Microsoft Macintosh PowerPoint</Application>
  <PresentationFormat>On-screen Show (4:3)</PresentationFormat>
  <Paragraphs>370</Paragraphs>
  <Slides>47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Open Provenance Model Tutorial  Session 5: OPM Emerging Profiles</vt:lpstr>
      <vt:lpstr>Session 5: Aims</vt:lpstr>
      <vt:lpstr>Session 5: Contents</vt:lpstr>
      <vt:lpstr>OPM Layered Architecture</vt:lpstr>
      <vt:lpstr>OPM Layered Model</vt:lpstr>
      <vt:lpstr>PROFILE DEFINITION</vt:lpstr>
      <vt:lpstr>Concept of a Profile</vt:lpstr>
      <vt:lpstr>What’s in a profile</vt:lpstr>
      <vt:lpstr>Vocabulary of Annotations</vt:lpstr>
      <vt:lpstr>Guidance</vt:lpstr>
      <vt:lpstr>Profile Expansion Rules</vt:lpstr>
      <vt:lpstr>Profile Compliance</vt:lpstr>
      <vt:lpstr>Profile Compliance</vt:lpstr>
      <vt:lpstr>Syntactic Shortcuts</vt:lpstr>
      <vt:lpstr>Profile Summary</vt:lpstr>
      <vt:lpstr>Collection Profile</vt:lpstr>
      <vt:lpstr>Slide 17</vt:lpstr>
      <vt:lpstr>Slide 18</vt:lpstr>
      <vt:lpstr>Slide 19</vt:lpstr>
      <vt:lpstr>Slide 20</vt:lpstr>
      <vt:lpstr>Collection Profile (draft)</vt:lpstr>
      <vt:lpstr>Collections</vt:lpstr>
      <vt:lpstr>Collections</vt:lpstr>
      <vt:lpstr>SIGNATURE PROFILE</vt:lpstr>
      <vt:lpstr>Some Provenance Security Concerns</vt:lpstr>
      <vt:lpstr>Signature of OPM Graphs</vt:lpstr>
      <vt:lpstr>Attribution and Signatures</vt:lpstr>
      <vt:lpstr>Alternative implementation</vt:lpstr>
      <vt:lpstr>Dublin Core PROFILE</vt:lpstr>
      <vt:lpstr>Dublin Core Profile (draft)</vt:lpstr>
      <vt:lpstr>Dublin Core Terms</vt:lpstr>
      <vt:lpstr>dc:accuralMethod</vt:lpstr>
      <vt:lpstr>dc:publisher</vt:lpstr>
      <vt:lpstr>OPM benefit: refinement</vt:lpstr>
      <vt:lpstr>dc:contributor</vt:lpstr>
      <vt:lpstr>OPM benefit: additional details</vt:lpstr>
      <vt:lpstr>D-Profile</vt:lpstr>
      <vt:lpstr>Provenance Across Applications</vt:lpstr>
      <vt:lpstr>OPM Usage Thus Far</vt:lpstr>
      <vt:lpstr>OPM in Distributed Systems</vt:lpstr>
      <vt:lpstr>OPM in Distributed Systems</vt:lpstr>
      <vt:lpstr>D-PROFILE</vt:lpstr>
      <vt:lpstr>Guidance: communication</vt:lpstr>
      <vt:lpstr>Vocabulary </vt:lpstr>
      <vt:lpstr>Compact Representation</vt:lpstr>
      <vt:lpstr>FEEDBACk: What profiles are missing??</vt:lpstr>
      <vt:lpstr>Extend OPM through a Profile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Luc Moreau</cp:lastModifiedBy>
  <cp:revision>238</cp:revision>
  <dcterms:created xsi:type="dcterms:W3CDTF">2010-09-14T20:48:36Z</dcterms:created>
  <dcterms:modified xsi:type="dcterms:W3CDTF">2010-09-14T21:01:19Z</dcterms:modified>
</cp:coreProperties>
</file>